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3" r:id="rId4"/>
    <p:sldId id="273" r:id="rId5"/>
    <p:sldId id="274" r:id="rId6"/>
    <p:sldId id="275" r:id="rId7"/>
    <p:sldId id="276" r:id="rId8"/>
    <p:sldId id="261" r:id="rId9"/>
    <p:sldId id="262" r:id="rId10"/>
    <p:sldId id="264" r:id="rId11"/>
    <p:sldId id="265" r:id="rId12"/>
    <p:sldId id="266" r:id="rId13"/>
    <p:sldId id="268" r:id="rId14"/>
    <p:sldId id="269" r:id="rId15"/>
    <p:sldId id="270" r:id="rId16"/>
    <p:sldId id="271" r:id="rId17"/>
    <p:sldId id="277" r:id="rId18"/>
    <p:sldId id="259" r:id="rId19"/>
    <p:sldId id="278" r:id="rId20"/>
    <p:sldId id="279"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FDA5-1BD1-4DD9-B2A1-F91E66EF25E9}" v="1" dt="2024-07-10T11:20:43.818"/>
    <p1510:client id="{B651CC4D-2F25-413B-8BC3-7E40E940BFD5}" v="18" dt="2024-07-11T05:50:26.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4" autoAdjust="0"/>
    <p:restoredTop sz="52063" autoAdjust="0"/>
  </p:normalViewPr>
  <p:slideViewPr>
    <p:cSldViewPr snapToGrid="0">
      <p:cViewPr varScale="1">
        <p:scale>
          <a:sx n="57" d="100"/>
          <a:sy n="57" d="100"/>
        </p:scale>
        <p:origin x="19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hi Singh" userId="202c3a3e4e99b439" providerId="LiveId" clId="{2B8BFDA5-1BD1-4DD9-B2A1-F91E66EF25E9}"/>
    <pc:docChg chg="undo custSel addSld modSld">
      <pc:chgData name="Rakhi Singh" userId="202c3a3e4e99b439" providerId="LiveId" clId="{2B8BFDA5-1BD1-4DD9-B2A1-F91E66EF25E9}" dt="2024-07-10T13:01:19.589" v="178" actId="20577"/>
      <pc:docMkLst>
        <pc:docMk/>
      </pc:docMkLst>
      <pc:sldChg chg="modSp mod">
        <pc:chgData name="Rakhi Singh" userId="202c3a3e4e99b439" providerId="LiveId" clId="{2B8BFDA5-1BD1-4DD9-B2A1-F91E66EF25E9}" dt="2024-07-10T13:00:59.281" v="175" actId="1076"/>
        <pc:sldMkLst>
          <pc:docMk/>
          <pc:sldMk cId="349358716" sldId="257"/>
        </pc:sldMkLst>
        <pc:spChg chg="mod">
          <ac:chgData name="Rakhi Singh" userId="202c3a3e4e99b439" providerId="LiveId" clId="{2B8BFDA5-1BD1-4DD9-B2A1-F91E66EF25E9}" dt="2024-07-10T13:00:52.574" v="174" actId="1076"/>
          <ac:spMkLst>
            <pc:docMk/>
            <pc:sldMk cId="349358716" sldId="257"/>
            <ac:spMk id="2" creationId="{031EAB16-EDA6-DE66-504E-C5AFD1EE2402}"/>
          </ac:spMkLst>
        </pc:spChg>
        <pc:spChg chg="mod">
          <ac:chgData name="Rakhi Singh" userId="202c3a3e4e99b439" providerId="LiveId" clId="{2B8BFDA5-1BD1-4DD9-B2A1-F91E66EF25E9}" dt="2024-07-10T13:00:59.281" v="175" actId="1076"/>
          <ac:spMkLst>
            <pc:docMk/>
            <pc:sldMk cId="349358716" sldId="257"/>
            <ac:spMk id="3" creationId="{63A57CB4-7C2E-B176-EBE6-4B944AF180BB}"/>
          </ac:spMkLst>
        </pc:spChg>
        <pc:picChg chg="mod">
          <ac:chgData name="Rakhi Singh" userId="202c3a3e4e99b439" providerId="LiveId" clId="{2B8BFDA5-1BD1-4DD9-B2A1-F91E66EF25E9}" dt="2024-07-10T13:00:38.302" v="171" actId="14100"/>
          <ac:picMkLst>
            <pc:docMk/>
            <pc:sldMk cId="349358716" sldId="257"/>
            <ac:picMk id="4" creationId="{0499757D-3158-CBEC-2E6C-04C13813409D}"/>
          </ac:picMkLst>
        </pc:picChg>
      </pc:sldChg>
      <pc:sldChg chg="modSp new mod">
        <pc:chgData name="Rakhi Singh" userId="202c3a3e4e99b439" providerId="LiveId" clId="{2B8BFDA5-1BD1-4DD9-B2A1-F91E66EF25E9}" dt="2024-07-10T13:01:19.589" v="178" actId="20577"/>
        <pc:sldMkLst>
          <pc:docMk/>
          <pc:sldMk cId="4014857025" sldId="259"/>
        </pc:sldMkLst>
        <pc:spChg chg="mod">
          <ac:chgData name="Rakhi Singh" userId="202c3a3e4e99b439" providerId="LiveId" clId="{2B8BFDA5-1BD1-4DD9-B2A1-F91E66EF25E9}" dt="2024-07-10T11:18:34.453" v="88" actId="20577"/>
          <ac:spMkLst>
            <pc:docMk/>
            <pc:sldMk cId="4014857025" sldId="259"/>
            <ac:spMk id="2" creationId="{3AD7CF31-53D7-526F-6986-6EBF5D58A2F2}"/>
          </ac:spMkLst>
        </pc:spChg>
        <pc:spChg chg="mod">
          <ac:chgData name="Rakhi Singh" userId="202c3a3e4e99b439" providerId="LiveId" clId="{2B8BFDA5-1BD1-4DD9-B2A1-F91E66EF25E9}" dt="2024-07-10T11:20:40.559" v="131"/>
          <ac:spMkLst>
            <pc:docMk/>
            <pc:sldMk cId="4014857025" sldId="259"/>
            <ac:spMk id="3" creationId="{CAFE3CA7-3A90-3DC5-96C0-3FD915A9FB77}"/>
          </ac:spMkLst>
        </pc:spChg>
        <pc:spChg chg="mod">
          <ac:chgData name="Rakhi Singh" userId="202c3a3e4e99b439" providerId="LiveId" clId="{2B8BFDA5-1BD1-4DD9-B2A1-F91E66EF25E9}" dt="2024-07-10T11:24:20.194" v="147" actId="20577"/>
          <ac:spMkLst>
            <pc:docMk/>
            <pc:sldMk cId="4014857025" sldId="259"/>
            <ac:spMk id="4" creationId="{0694CB22-4BD6-9ED8-8221-125008E8F423}"/>
          </ac:spMkLst>
        </pc:spChg>
        <pc:spChg chg="mod">
          <ac:chgData name="Rakhi Singh" userId="202c3a3e4e99b439" providerId="LiveId" clId="{2B8BFDA5-1BD1-4DD9-B2A1-F91E66EF25E9}" dt="2024-07-10T11:20:01" v="109" actId="20577"/>
          <ac:spMkLst>
            <pc:docMk/>
            <pc:sldMk cId="4014857025" sldId="259"/>
            <ac:spMk id="5" creationId="{10AF794A-1CC9-8125-9D26-D66FF8BE01AC}"/>
          </ac:spMkLst>
        </pc:spChg>
        <pc:spChg chg="mod">
          <ac:chgData name="Rakhi Singh" userId="202c3a3e4e99b439" providerId="LiveId" clId="{2B8BFDA5-1BD1-4DD9-B2A1-F91E66EF25E9}" dt="2024-07-10T13:01:19.589" v="178" actId="20577"/>
          <ac:spMkLst>
            <pc:docMk/>
            <pc:sldMk cId="4014857025" sldId="259"/>
            <ac:spMk id="6" creationId="{33CD1231-042A-0FBE-6DB1-818C7C35F3E0}"/>
          </ac:spMkLst>
        </pc:spChg>
      </pc:sldChg>
    </pc:docChg>
  </pc:docChgLst>
  <pc:docChgLst>
    <pc:chgData name="Rakhi Singh" userId="202c3a3e4e99b439" providerId="LiveId" clId="{B651CC4D-2F25-413B-8BC3-7E40E940BFD5}"/>
    <pc:docChg chg="undo custSel addSld delSld modSld">
      <pc:chgData name="Rakhi Singh" userId="202c3a3e4e99b439" providerId="LiveId" clId="{B651CC4D-2F25-413B-8BC3-7E40E940BFD5}" dt="2024-07-11T05:50:26.566" v="283" actId="1076"/>
      <pc:docMkLst>
        <pc:docMk/>
      </pc:docMkLst>
      <pc:sldChg chg="modSp mod">
        <pc:chgData name="Rakhi Singh" userId="202c3a3e4e99b439" providerId="LiveId" clId="{B651CC4D-2F25-413B-8BC3-7E40E940BFD5}" dt="2024-07-11T05:48:15.530" v="279" actId="20577"/>
        <pc:sldMkLst>
          <pc:docMk/>
          <pc:sldMk cId="349358716" sldId="257"/>
        </pc:sldMkLst>
        <pc:spChg chg="mod">
          <ac:chgData name="Rakhi Singh" userId="202c3a3e4e99b439" providerId="LiveId" clId="{B651CC4D-2F25-413B-8BC3-7E40E940BFD5}" dt="2024-07-11T05:48:15.530" v="279" actId="20577"/>
          <ac:spMkLst>
            <pc:docMk/>
            <pc:sldMk cId="349358716" sldId="257"/>
            <ac:spMk id="3" creationId="{63A57CB4-7C2E-B176-EBE6-4B944AF180BB}"/>
          </ac:spMkLst>
        </pc:spChg>
      </pc:sldChg>
      <pc:sldChg chg="delSp add del setBg delDesignElem">
        <pc:chgData name="Rakhi Singh" userId="202c3a3e4e99b439" providerId="LiveId" clId="{B651CC4D-2F25-413B-8BC3-7E40E940BFD5}" dt="2024-07-11T02:37:04.366" v="187"/>
        <pc:sldMkLst>
          <pc:docMk/>
          <pc:sldMk cId="1695637357" sldId="258"/>
        </pc:sldMkLst>
        <pc:spChg chg="del">
          <ac:chgData name="Rakhi Singh" userId="202c3a3e4e99b439" providerId="LiveId" clId="{B651CC4D-2F25-413B-8BC3-7E40E940BFD5}" dt="2024-07-11T02:37:04.366" v="187"/>
          <ac:spMkLst>
            <pc:docMk/>
            <pc:sldMk cId="1695637357" sldId="258"/>
            <ac:spMk id="7" creationId="{A4798C7F-C8CA-4799-BF37-3AB4642CDB66}"/>
          </ac:spMkLst>
        </pc:spChg>
        <pc:spChg chg="del">
          <ac:chgData name="Rakhi Singh" userId="202c3a3e4e99b439" providerId="LiveId" clId="{B651CC4D-2F25-413B-8BC3-7E40E940BFD5}" dt="2024-07-11T02:37:04.366" v="187"/>
          <ac:spMkLst>
            <pc:docMk/>
            <pc:sldMk cId="1695637357" sldId="258"/>
            <ac:spMk id="40" creationId="{216BB147-20D5-4D93-BDA5-1BC614D6A4B2}"/>
          </ac:spMkLst>
        </pc:spChg>
        <pc:spChg chg="del">
          <ac:chgData name="Rakhi Singh" userId="202c3a3e4e99b439" providerId="LiveId" clId="{B651CC4D-2F25-413B-8BC3-7E40E940BFD5}" dt="2024-07-11T02:37:04.366" v="187"/>
          <ac:spMkLst>
            <pc:docMk/>
            <pc:sldMk cId="1695637357" sldId="258"/>
            <ac:spMk id="42" creationId="{0A253F60-DE40-4508-A37A-61331DF1DD5D}"/>
          </ac:spMkLst>
        </pc:spChg>
        <pc:spChg chg="del">
          <ac:chgData name="Rakhi Singh" userId="202c3a3e4e99b439" providerId="LiveId" clId="{B651CC4D-2F25-413B-8BC3-7E40E940BFD5}" dt="2024-07-11T02:37:04.366" v="187"/>
          <ac:spMkLst>
            <pc:docMk/>
            <pc:sldMk cId="1695637357" sldId="258"/>
            <ac:spMk id="106" creationId="{1C582B07-D0F0-4B6B-A5D9-D2F192CB3A4E}"/>
          </ac:spMkLst>
        </pc:spChg>
        <pc:spChg chg="del">
          <ac:chgData name="Rakhi Singh" userId="202c3a3e4e99b439" providerId="LiveId" clId="{B651CC4D-2F25-413B-8BC3-7E40E940BFD5}" dt="2024-07-11T02:37:04.366" v="187"/>
          <ac:spMkLst>
            <pc:docMk/>
            <pc:sldMk cId="1695637357" sldId="258"/>
            <ac:spMk id="108" creationId="{21B645D3-580E-4657-9154-484648880ED5}"/>
          </ac:spMkLst>
        </pc:spChg>
        <pc:spChg chg="del">
          <ac:chgData name="Rakhi Singh" userId="202c3a3e4e99b439" providerId="LiveId" clId="{B651CC4D-2F25-413B-8BC3-7E40E940BFD5}" dt="2024-07-11T02:37:04.366" v="187"/>
          <ac:spMkLst>
            <pc:docMk/>
            <pc:sldMk cId="1695637357" sldId="258"/>
            <ac:spMk id="110" creationId="{DA1A4301-6FFC-4C82-A1FA-7634D8CAA8F5}"/>
          </ac:spMkLst>
        </pc:spChg>
        <pc:spChg chg="del">
          <ac:chgData name="Rakhi Singh" userId="202c3a3e4e99b439" providerId="LiveId" clId="{B651CC4D-2F25-413B-8BC3-7E40E940BFD5}" dt="2024-07-11T02:37:04.366" v="187"/>
          <ac:spMkLst>
            <pc:docMk/>
            <pc:sldMk cId="1695637357" sldId="258"/>
            <ac:spMk id="112" creationId="{27870DA4-44E8-43FB-940A-4AF9766959C0}"/>
          </ac:spMkLst>
        </pc:spChg>
        <pc:grpChg chg="del">
          <ac:chgData name="Rakhi Singh" userId="202c3a3e4e99b439" providerId="LiveId" clId="{B651CC4D-2F25-413B-8BC3-7E40E940BFD5}" dt="2024-07-11T02:37:04.366" v="187"/>
          <ac:grpSpMkLst>
            <pc:docMk/>
            <pc:sldMk cId="1695637357" sldId="258"/>
            <ac:grpSpMk id="9" creationId="{87F0794B-55D3-4D2D-BDE7-4688ED321E42}"/>
          </ac:grpSpMkLst>
        </pc:grpChg>
        <pc:grpChg chg="del">
          <ac:chgData name="Rakhi Singh" userId="202c3a3e4e99b439" providerId="LiveId" clId="{B651CC4D-2F25-413B-8BC3-7E40E940BFD5}" dt="2024-07-11T02:37:04.366" v="187"/>
          <ac:grpSpMkLst>
            <pc:docMk/>
            <pc:sldMk cId="1695637357" sldId="258"/>
            <ac:grpSpMk id="44" creationId="{CFB42397-759B-4110-90F9-11A099A04F18}"/>
          </ac:grpSpMkLst>
        </pc:grpChg>
        <pc:grpChg chg="del">
          <ac:chgData name="Rakhi Singh" userId="202c3a3e4e99b439" providerId="LiveId" clId="{B651CC4D-2F25-413B-8BC3-7E40E940BFD5}" dt="2024-07-11T02:37:04.366" v="187"/>
          <ac:grpSpMkLst>
            <pc:docMk/>
            <pc:sldMk cId="1695637357" sldId="258"/>
            <ac:grpSpMk id="75" creationId="{9A50F0F9-04C8-47E4-AF66-B3CAF8C81917}"/>
          </ac:grpSpMkLst>
        </pc:grpChg>
        <pc:grpChg chg="del">
          <ac:chgData name="Rakhi Singh" userId="202c3a3e4e99b439" providerId="LiveId" clId="{B651CC4D-2F25-413B-8BC3-7E40E940BFD5}" dt="2024-07-11T02:37:04.366" v="187"/>
          <ac:grpSpMkLst>
            <pc:docMk/>
            <pc:sldMk cId="1695637357" sldId="258"/>
            <ac:grpSpMk id="114" creationId="{8323DD1D-77DE-48B2-A0A0-6265801531E5}"/>
          </ac:grpSpMkLst>
        </pc:grpChg>
      </pc:sldChg>
      <pc:sldChg chg="delSp add setBg delDesignElem">
        <pc:chgData name="Rakhi Singh" userId="202c3a3e4e99b439" providerId="LiveId" clId="{B651CC4D-2F25-413B-8BC3-7E40E940BFD5}" dt="2024-07-11T02:37:04.366" v="187"/>
        <pc:sldMkLst>
          <pc:docMk/>
          <pc:sldMk cId="1795781787" sldId="259"/>
        </pc:sldMkLst>
        <pc:spChg chg="del">
          <ac:chgData name="Rakhi Singh" userId="202c3a3e4e99b439" providerId="LiveId" clId="{B651CC4D-2F25-413B-8BC3-7E40E940BFD5}" dt="2024-07-11T02:37:04.366" v="187"/>
          <ac:spMkLst>
            <pc:docMk/>
            <pc:sldMk cId="1795781787" sldId="259"/>
            <ac:spMk id="162" creationId="{A4798C7F-C8CA-4799-BF37-3AB4642CDB66}"/>
          </ac:spMkLst>
        </pc:spChg>
        <pc:spChg chg="del">
          <ac:chgData name="Rakhi Singh" userId="202c3a3e4e99b439" providerId="LiveId" clId="{B651CC4D-2F25-413B-8BC3-7E40E940BFD5}" dt="2024-07-11T02:37:04.366" v="187"/>
          <ac:spMkLst>
            <pc:docMk/>
            <pc:sldMk cId="1795781787" sldId="259"/>
            <ac:spMk id="164" creationId="{216BB147-20D5-4D93-BDA5-1BC614D6A4B2}"/>
          </ac:spMkLst>
        </pc:spChg>
        <pc:spChg chg="del">
          <ac:chgData name="Rakhi Singh" userId="202c3a3e4e99b439" providerId="LiveId" clId="{B651CC4D-2F25-413B-8BC3-7E40E940BFD5}" dt="2024-07-11T02:37:04.366" v="187"/>
          <ac:spMkLst>
            <pc:docMk/>
            <pc:sldMk cId="1795781787" sldId="259"/>
            <ac:spMk id="165" creationId="{0A253F60-DE40-4508-A37A-61331DF1DD5D}"/>
          </ac:spMkLst>
        </pc:spChg>
        <pc:spChg chg="del">
          <ac:chgData name="Rakhi Singh" userId="202c3a3e4e99b439" providerId="LiveId" clId="{B651CC4D-2F25-413B-8BC3-7E40E940BFD5}" dt="2024-07-11T02:37:04.366" v="187"/>
          <ac:spMkLst>
            <pc:docMk/>
            <pc:sldMk cId="1795781787" sldId="259"/>
            <ac:spMk id="166" creationId="{3BBF3378-C49E-4B97-A883-6393FBF18C0B}"/>
          </ac:spMkLst>
        </pc:spChg>
        <pc:spChg chg="del">
          <ac:chgData name="Rakhi Singh" userId="202c3a3e4e99b439" providerId="LiveId" clId="{B651CC4D-2F25-413B-8BC3-7E40E940BFD5}" dt="2024-07-11T02:37:04.366" v="187"/>
          <ac:spMkLst>
            <pc:docMk/>
            <pc:sldMk cId="1795781787" sldId="259"/>
            <ac:spMk id="168" creationId="{EB68BB96-3C54-47CE-A559-16FC5968EE9F}"/>
          </ac:spMkLst>
        </pc:spChg>
        <pc:spChg chg="del">
          <ac:chgData name="Rakhi Singh" userId="202c3a3e4e99b439" providerId="LiveId" clId="{B651CC4D-2F25-413B-8BC3-7E40E940BFD5}" dt="2024-07-11T02:37:04.366" v="187"/>
          <ac:spMkLst>
            <pc:docMk/>
            <pc:sldMk cId="1795781787" sldId="259"/>
            <ac:spMk id="170" creationId="{1C582B07-D0F0-4B6B-A5D9-D2F192CB3A4E}"/>
          </ac:spMkLst>
        </pc:spChg>
        <pc:spChg chg="del">
          <ac:chgData name="Rakhi Singh" userId="202c3a3e4e99b439" providerId="LiveId" clId="{B651CC4D-2F25-413B-8BC3-7E40E940BFD5}" dt="2024-07-11T02:37:04.366" v="187"/>
          <ac:spMkLst>
            <pc:docMk/>
            <pc:sldMk cId="1795781787" sldId="259"/>
            <ac:spMk id="171" creationId="{7EE60796-BC52-4154-A3A9-773DE8285501}"/>
          </ac:spMkLst>
        </pc:spChg>
        <pc:spChg chg="del">
          <ac:chgData name="Rakhi Singh" userId="202c3a3e4e99b439" providerId="LiveId" clId="{B651CC4D-2F25-413B-8BC3-7E40E940BFD5}" dt="2024-07-11T02:37:04.366" v="187"/>
          <ac:spMkLst>
            <pc:docMk/>
            <pc:sldMk cId="1795781787" sldId="259"/>
            <ac:spMk id="172" creationId="{DA1A4301-6FFC-4C82-A1FA-7634D8CAA8F5}"/>
          </ac:spMkLst>
        </pc:spChg>
        <pc:spChg chg="del">
          <ac:chgData name="Rakhi Singh" userId="202c3a3e4e99b439" providerId="LiveId" clId="{B651CC4D-2F25-413B-8BC3-7E40E940BFD5}" dt="2024-07-11T02:37:04.366" v="187"/>
          <ac:spMkLst>
            <pc:docMk/>
            <pc:sldMk cId="1795781787" sldId="259"/>
            <ac:spMk id="173" creationId="{BFEC1042-3FDC-47A3-BCD7-CA9D052F987E}"/>
          </ac:spMkLst>
        </pc:spChg>
        <pc:grpChg chg="del">
          <ac:chgData name="Rakhi Singh" userId="202c3a3e4e99b439" providerId="LiveId" clId="{B651CC4D-2F25-413B-8BC3-7E40E940BFD5}" dt="2024-07-11T02:37:04.366" v="187"/>
          <ac:grpSpMkLst>
            <pc:docMk/>
            <pc:sldMk cId="1795781787" sldId="259"/>
            <ac:grpSpMk id="163" creationId="{87F0794B-55D3-4D2D-BDE7-4688ED321E42}"/>
          </ac:grpSpMkLst>
        </pc:grpChg>
        <pc:grpChg chg="del">
          <ac:chgData name="Rakhi Singh" userId="202c3a3e4e99b439" providerId="LiveId" clId="{B651CC4D-2F25-413B-8BC3-7E40E940BFD5}" dt="2024-07-11T02:37:04.366" v="187"/>
          <ac:grpSpMkLst>
            <pc:docMk/>
            <pc:sldMk cId="1795781787" sldId="259"/>
            <ac:grpSpMk id="167" creationId="{DA3D4001-286E-4CB2-B293-3058BDDC8221}"/>
          </ac:grpSpMkLst>
        </pc:grpChg>
        <pc:grpChg chg="del">
          <ac:chgData name="Rakhi Singh" userId="202c3a3e4e99b439" providerId="LiveId" clId="{B651CC4D-2F25-413B-8BC3-7E40E940BFD5}" dt="2024-07-11T02:37:04.366" v="187"/>
          <ac:grpSpMkLst>
            <pc:docMk/>
            <pc:sldMk cId="1795781787" sldId="259"/>
            <ac:grpSpMk id="169" creationId="{BDDD9304-3AB6-4BE9-833E-9C1B3EC42182}"/>
          </ac:grpSpMkLst>
        </pc:grpChg>
        <pc:grpChg chg="del">
          <ac:chgData name="Rakhi Singh" userId="202c3a3e4e99b439" providerId="LiveId" clId="{B651CC4D-2F25-413B-8BC3-7E40E940BFD5}" dt="2024-07-11T02:37:04.366" v="187"/>
          <ac:grpSpMkLst>
            <pc:docMk/>
            <pc:sldMk cId="1795781787" sldId="259"/>
            <ac:grpSpMk id="174" creationId="{8323DD1D-77DE-48B2-A0A0-6265801531E5}"/>
          </ac:grpSpMkLst>
        </pc:grpChg>
      </pc:sldChg>
      <pc:sldChg chg="del">
        <pc:chgData name="Rakhi Singh" userId="202c3a3e4e99b439" providerId="LiveId" clId="{B651CC4D-2F25-413B-8BC3-7E40E940BFD5}" dt="2024-07-11T02:25:05.418" v="182" actId="47"/>
        <pc:sldMkLst>
          <pc:docMk/>
          <pc:sldMk cId="4014857025" sldId="259"/>
        </pc:sldMkLst>
      </pc:sldChg>
      <pc:sldChg chg="add">
        <pc:chgData name="Rakhi Singh" userId="202c3a3e4e99b439" providerId="LiveId" clId="{B651CC4D-2F25-413B-8BC3-7E40E940BFD5}" dt="2024-07-11T02:37:04.366" v="187"/>
        <pc:sldMkLst>
          <pc:docMk/>
          <pc:sldMk cId="2971698656" sldId="260"/>
        </pc:sldMkLst>
      </pc:sldChg>
      <pc:sldChg chg="addSp delSp modSp new del mod">
        <pc:chgData name="Rakhi Singh" userId="202c3a3e4e99b439" providerId="LiveId" clId="{B651CC4D-2F25-413B-8BC3-7E40E940BFD5}" dt="2024-07-11T02:25:09.928" v="183" actId="47"/>
        <pc:sldMkLst>
          <pc:docMk/>
          <pc:sldMk cId="3760808438" sldId="260"/>
        </pc:sldMkLst>
        <pc:spChg chg="add del mod">
          <ac:chgData name="Rakhi Singh" userId="202c3a3e4e99b439" providerId="LiveId" clId="{B651CC4D-2F25-413B-8BC3-7E40E940BFD5}" dt="2024-07-11T02:18:38.910" v="92"/>
          <ac:spMkLst>
            <pc:docMk/>
            <pc:sldMk cId="3760808438" sldId="260"/>
            <ac:spMk id="3" creationId="{744E350F-CD58-A9C9-4C18-D1234ECD7BC2}"/>
          </ac:spMkLst>
        </pc:spChg>
      </pc:sldChg>
      <pc:sldChg chg="addSp delSp modSp add mod">
        <pc:chgData name="Rakhi Singh" userId="202c3a3e4e99b439" providerId="LiveId" clId="{B651CC4D-2F25-413B-8BC3-7E40E940BFD5}" dt="2024-07-11T04:38:23.350" v="225" actId="255"/>
        <pc:sldMkLst>
          <pc:docMk/>
          <pc:sldMk cId="4221847534" sldId="261"/>
        </pc:sldMkLst>
        <pc:spChg chg="del mod">
          <ac:chgData name="Rakhi Singh" userId="202c3a3e4e99b439" providerId="LiveId" clId="{B651CC4D-2F25-413B-8BC3-7E40E940BFD5}" dt="2024-07-11T02:14:53.791" v="24" actId="21"/>
          <ac:spMkLst>
            <pc:docMk/>
            <pc:sldMk cId="4221847534" sldId="261"/>
            <ac:spMk id="2" creationId="{00000000-0000-0000-0000-000000000000}"/>
          </ac:spMkLst>
        </pc:spChg>
        <pc:spChg chg="del">
          <ac:chgData name="Rakhi Singh" userId="202c3a3e4e99b439" providerId="LiveId" clId="{B651CC4D-2F25-413B-8BC3-7E40E940BFD5}" dt="2024-07-11T02:14:59.586" v="25" actId="21"/>
          <ac:spMkLst>
            <pc:docMk/>
            <pc:sldMk cId="4221847534" sldId="261"/>
            <ac:spMk id="3" creationId="{00000000-0000-0000-0000-000000000000}"/>
          </ac:spMkLst>
        </pc:spChg>
        <pc:spChg chg="add del mod">
          <ac:chgData name="Rakhi Singh" userId="202c3a3e4e99b439" providerId="LiveId" clId="{B651CC4D-2F25-413B-8BC3-7E40E940BFD5}" dt="2024-07-11T02:24:10.824" v="175"/>
          <ac:spMkLst>
            <pc:docMk/>
            <pc:sldMk cId="4221847534" sldId="261"/>
            <ac:spMk id="8" creationId="{EC16C035-F330-E897-F91B-E14213F37D23}"/>
          </ac:spMkLst>
        </pc:spChg>
        <pc:spChg chg="add mod">
          <ac:chgData name="Rakhi Singh" userId="202c3a3e4e99b439" providerId="LiveId" clId="{B651CC4D-2F25-413B-8BC3-7E40E940BFD5}" dt="2024-07-11T04:38:23.350" v="225" actId="255"/>
          <ac:spMkLst>
            <pc:docMk/>
            <pc:sldMk cId="4221847534" sldId="261"/>
            <ac:spMk id="10" creationId="{C79EBE30-EE93-F970-B0E0-4BA67660BCED}"/>
          </ac:spMkLst>
        </pc:spChg>
        <pc:picChg chg="mod">
          <ac:chgData name="Rakhi Singh" userId="202c3a3e4e99b439" providerId="LiveId" clId="{B651CC4D-2F25-413B-8BC3-7E40E940BFD5}" dt="2024-07-11T04:35:43.283" v="210" actId="1076"/>
          <ac:picMkLst>
            <pc:docMk/>
            <pc:sldMk cId="4221847534" sldId="261"/>
            <ac:picMk id="4" creationId="{00000000-0000-0000-0000-000000000000}"/>
          </ac:picMkLst>
        </pc:picChg>
        <pc:picChg chg="mod">
          <ac:chgData name="Rakhi Singh" userId="202c3a3e4e99b439" providerId="LiveId" clId="{B651CC4D-2F25-413B-8BC3-7E40E940BFD5}" dt="2024-07-11T04:35:51.934" v="214" actId="1076"/>
          <ac:picMkLst>
            <pc:docMk/>
            <pc:sldMk cId="4221847534" sldId="261"/>
            <ac:picMk id="5" creationId="{00000000-0000-0000-0000-000000000000}"/>
          </ac:picMkLst>
        </pc:picChg>
        <pc:picChg chg="mod">
          <ac:chgData name="Rakhi Singh" userId="202c3a3e4e99b439" providerId="LiveId" clId="{B651CC4D-2F25-413B-8BC3-7E40E940BFD5}" dt="2024-07-11T04:36:04.258" v="218" actId="14100"/>
          <ac:picMkLst>
            <pc:docMk/>
            <pc:sldMk cId="4221847534" sldId="261"/>
            <ac:picMk id="6" creationId="{00000000-0000-0000-0000-000000000000}"/>
          </ac:picMkLst>
        </pc:picChg>
        <pc:picChg chg="mod">
          <ac:chgData name="Rakhi Singh" userId="202c3a3e4e99b439" providerId="LiveId" clId="{B651CC4D-2F25-413B-8BC3-7E40E940BFD5}" dt="2024-07-11T04:35:44.937" v="211" actId="1076"/>
          <ac:picMkLst>
            <pc:docMk/>
            <pc:sldMk cId="4221847534" sldId="261"/>
            <ac:picMk id="7" creationId="{00000000-0000-0000-0000-000000000000}"/>
          </ac:picMkLst>
        </pc:picChg>
      </pc:sldChg>
      <pc:sldChg chg="modSp add mod">
        <pc:chgData name="Rakhi Singh" userId="202c3a3e4e99b439" providerId="LiveId" clId="{B651CC4D-2F25-413B-8BC3-7E40E940BFD5}" dt="2024-07-11T04:36:35.094" v="220" actId="255"/>
        <pc:sldMkLst>
          <pc:docMk/>
          <pc:sldMk cId="3760514123" sldId="262"/>
        </pc:sldMkLst>
        <pc:spChg chg="mod">
          <ac:chgData name="Rakhi Singh" userId="202c3a3e4e99b439" providerId="LiveId" clId="{B651CC4D-2F25-413B-8BC3-7E40E940BFD5}" dt="2024-07-11T04:36:35.094" v="220" actId="255"/>
          <ac:spMkLst>
            <pc:docMk/>
            <pc:sldMk cId="3760514123" sldId="262"/>
            <ac:spMk id="3" creationId="{00000000-0000-0000-0000-000000000000}"/>
          </ac:spMkLst>
        </pc:spChg>
      </pc:sldChg>
      <pc:sldChg chg="add">
        <pc:chgData name="Rakhi Singh" userId="202c3a3e4e99b439" providerId="LiveId" clId="{B651CC4D-2F25-413B-8BC3-7E40E940BFD5}" dt="2024-07-11T05:46:07.905" v="258"/>
        <pc:sldMkLst>
          <pc:docMk/>
          <pc:sldMk cId="2517387350" sldId="263"/>
        </pc:sldMkLst>
      </pc:sldChg>
      <pc:sldChg chg="delSp modSp add mod">
        <pc:chgData name="Rakhi Singh" userId="202c3a3e4e99b439" providerId="LiveId" clId="{B651CC4D-2F25-413B-8BC3-7E40E940BFD5}" dt="2024-07-11T04:36:53.530" v="221" actId="2711"/>
        <pc:sldMkLst>
          <pc:docMk/>
          <pc:sldMk cId="622851456" sldId="264"/>
        </pc:sldMkLst>
        <pc:spChg chg="del">
          <ac:chgData name="Rakhi Singh" userId="202c3a3e4e99b439" providerId="LiveId" clId="{B651CC4D-2F25-413B-8BC3-7E40E940BFD5}" dt="2024-07-11T02:16:33.671" v="56" actId="21"/>
          <ac:spMkLst>
            <pc:docMk/>
            <pc:sldMk cId="622851456" sldId="264"/>
            <ac:spMk id="2" creationId="{00000000-0000-0000-0000-000000000000}"/>
          </ac:spMkLst>
        </pc:spChg>
        <pc:spChg chg="mod">
          <ac:chgData name="Rakhi Singh" userId="202c3a3e4e99b439" providerId="LiveId" clId="{B651CC4D-2F25-413B-8BC3-7E40E940BFD5}" dt="2024-07-11T04:36:53.530" v="221" actId="2711"/>
          <ac:spMkLst>
            <pc:docMk/>
            <pc:sldMk cId="622851456" sldId="264"/>
            <ac:spMk id="3" creationId="{00000000-0000-0000-0000-000000000000}"/>
          </ac:spMkLst>
        </pc:spChg>
        <pc:picChg chg="mod">
          <ac:chgData name="Rakhi Singh" userId="202c3a3e4e99b439" providerId="LiveId" clId="{B651CC4D-2F25-413B-8BC3-7E40E940BFD5}" dt="2024-07-11T02:16:37.116" v="58" actId="1076"/>
          <ac:picMkLst>
            <pc:docMk/>
            <pc:sldMk cId="622851456" sldId="264"/>
            <ac:picMk id="4" creationId="{00000000-0000-0000-0000-000000000000}"/>
          </ac:picMkLst>
        </pc:picChg>
        <pc:picChg chg="mod">
          <ac:chgData name="Rakhi Singh" userId="202c3a3e4e99b439" providerId="LiveId" clId="{B651CC4D-2F25-413B-8BC3-7E40E940BFD5}" dt="2024-07-11T02:16:39.125" v="59" actId="1076"/>
          <ac:picMkLst>
            <pc:docMk/>
            <pc:sldMk cId="622851456" sldId="264"/>
            <ac:picMk id="6" creationId="{00000000-0000-0000-0000-000000000000}"/>
          </ac:picMkLst>
        </pc:picChg>
      </pc:sldChg>
      <pc:sldChg chg="modSp add mod">
        <pc:chgData name="Rakhi Singh" userId="202c3a3e4e99b439" providerId="LiveId" clId="{B651CC4D-2F25-413B-8BC3-7E40E940BFD5}" dt="2024-07-11T02:24:44.275" v="181" actId="27636"/>
        <pc:sldMkLst>
          <pc:docMk/>
          <pc:sldMk cId="414294600" sldId="265"/>
        </pc:sldMkLst>
        <pc:spChg chg="mod">
          <ac:chgData name="Rakhi Singh" userId="202c3a3e4e99b439" providerId="LiveId" clId="{B651CC4D-2F25-413B-8BC3-7E40E940BFD5}" dt="2024-07-11T02:24:32.460" v="178" actId="113"/>
          <ac:spMkLst>
            <pc:docMk/>
            <pc:sldMk cId="414294600" sldId="265"/>
            <ac:spMk id="2" creationId="{00000000-0000-0000-0000-000000000000}"/>
          </ac:spMkLst>
        </pc:spChg>
        <pc:spChg chg="mod">
          <ac:chgData name="Rakhi Singh" userId="202c3a3e4e99b439" providerId="LiveId" clId="{B651CC4D-2F25-413B-8BC3-7E40E940BFD5}" dt="2024-07-11T02:24:44.275" v="181" actId="27636"/>
          <ac:spMkLst>
            <pc:docMk/>
            <pc:sldMk cId="414294600" sldId="265"/>
            <ac:spMk id="3" creationId="{00000000-0000-0000-0000-000000000000}"/>
          </ac:spMkLst>
        </pc:spChg>
      </pc:sldChg>
      <pc:sldChg chg="delSp modSp add mod">
        <pc:chgData name="Rakhi Singh" userId="202c3a3e4e99b439" providerId="LiveId" clId="{B651CC4D-2F25-413B-8BC3-7E40E940BFD5}" dt="2024-07-11T02:17:55.545" v="70" actId="1076"/>
        <pc:sldMkLst>
          <pc:docMk/>
          <pc:sldMk cId="2130401227" sldId="266"/>
        </pc:sldMkLst>
        <pc:spChg chg="mod">
          <ac:chgData name="Rakhi Singh" userId="202c3a3e4e99b439" providerId="LiveId" clId="{B651CC4D-2F25-413B-8BC3-7E40E940BFD5}" dt="2024-07-11T02:17:51.021" v="68" actId="14100"/>
          <ac:spMkLst>
            <pc:docMk/>
            <pc:sldMk cId="2130401227" sldId="266"/>
            <ac:spMk id="2" creationId="{00000000-0000-0000-0000-000000000000}"/>
          </ac:spMkLst>
        </pc:spChg>
        <pc:spChg chg="del mod">
          <ac:chgData name="Rakhi Singh" userId="202c3a3e4e99b439" providerId="LiveId" clId="{B651CC4D-2F25-413B-8BC3-7E40E940BFD5}" dt="2024-07-11T02:14:00.341" v="17" actId="21"/>
          <ac:spMkLst>
            <pc:docMk/>
            <pc:sldMk cId="2130401227" sldId="266"/>
            <ac:spMk id="3" creationId="{00000000-0000-0000-0000-000000000000}"/>
          </ac:spMkLst>
        </pc:spChg>
        <pc:picChg chg="mod">
          <ac:chgData name="Rakhi Singh" userId="202c3a3e4e99b439" providerId="LiveId" clId="{B651CC4D-2F25-413B-8BC3-7E40E940BFD5}" dt="2024-07-11T02:17:55.545" v="70" actId="1076"/>
          <ac:picMkLst>
            <pc:docMk/>
            <pc:sldMk cId="2130401227" sldId="266"/>
            <ac:picMk id="4" creationId="{00000000-0000-0000-0000-000000000000}"/>
          </ac:picMkLst>
        </pc:picChg>
      </pc:sldChg>
      <pc:sldChg chg="delSp modSp add mod">
        <pc:chgData name="Rakhi Singh" userId="202c3a3e4e99b439" providerId="LiveId" clId="{B651CC4D-2F25-413B-8BC3-7E40E940BFD5}" dt="2024-07-11T03:33:55.011" v="200" actId="1076"/>
        <pc:sldMkLst>
          <pc:docMk/>
          <pc:sldMk cId="322202082" sldId="267"/>
        </pc:sldMkLst>
        <pc:spChg chg="mod">
          <ac:chgData name="Rakhi Singh" userId="202c3a3e4e99b439" providerId="LiveId" clId="{B651CC4D-2F25-413B-8BC3-7E40E940BFD5}" dt="2024-07-11T03:33:32.441" v="194" actId="1076"/>
          <ac:spMkLst>
            <pc:docMk/>
            <pc:sldMk cId="322202082" sldId="267"/>
            <ac:spMk id="2" creationId="{FBCA9518-48BC-6A80-5A9D-30B47BFAEC6D}"/>
          </ac:spMkLst>
        </pc:spChg>
        <pc:spChg chg="del">
          <ac:chgData name="Rakhi Singh" userId="202c3a3e4e99b439" providerId="LiveId" clId="{B651CC4D-2F25-413B-8BC3-7E40E940BFD5}" dt="2024-07-11T02:37:25.332" v="188" actId="21"/>
          <ac:spMkLst>
            <pc:docMk/>
            <pc:sldMk cId="322202082" sldId="267"/>
            <ac:spMk id="10" creationId="{0763F906-D8A4-13AC-87AD-032C5E6F7C6D}"/>
          </ac:spMkLst>
        </pc:spChg>
        <pc:spChg chg="mod">
          <ac:chgData name="Rakhi Singh" userId="202c3a3e4e99b439" providerId="LiveId" clId="{B651CC4D-2F25-413B-8BC3-7E40E940BFD5}" dt="2024-07-11T03:33:55.011" v="200" actId="1076"/>
          <ac:spMkLst>
            <pc:docMk/>
            <pc:sldMk cId="322202082" sldId="267"/>
            <ac:spMk id="13" creationId="{D6988C8D-5096-EA72-70AD-DCE38D1FDD58}"/>
          </ac:spMkLst>
        </pc:spChg>
        <pc:picChg chg="mod">
          <ac:chgData name="Rakhi Singh" userId="202c3a3e4e99b439" providerId="LiveId" clId="{B651CC4D-2F25-413B-8BC3-7E40E940BFD5}" dt="2024-07-11T03:33:39.503" v="197" actId="1076"/>
          <ac:picMkLst>
            <pc:docMk/>
            <pc:sldMk cId="322202082" sldId="267"/>
            <ac:picMk id="6" creationId="{F6EC306C-E194-920F-8D8A-6467D7D022CF}"/>
          </ac:picMkLst>
        </pc:picChg>
        <pc:picChg chg="mod">
          <ac:chgData name="Rakhi Singh" userId="202c3a3e4e99b439" providerId="LiveId" clId="{B651CC4D-2F25-413B-8BC3-7E40E940BFD5}" dt="2024-07-11T03:33:50.676" v="199" actId="14100"/>
          <ac:picMkLst>
            <pc:docMk/>
            <pc:sldMk cId="322202082" sldId="267"/>
            <ac:picMk id="12" creationId="{ED4CA3E1-2A92-4C6C-288A-7ED25DE0F2AF}"/>
          </ac:picMkLst>
        </pc:picChg>
      </pc:sldChg>
      <pc:sldChg chg="modSp add mod">
        <pc:chgData name="Rakhi Singh" userId="202c3a3e4e99b439" providerId="LiveId" clId="{B651CC4D-2F25-413B-8BC3-7E40E940BFD5}" dt="2024-07-11T04:38:45.255" v="246" actId="20577"/>
        <pc:sldMkLst>
          <pc:docMk/>
          <pc:sldMk cId="4014857025" sldId="268"/>
        </pc:sldMkLst>
        <pc:spChg chg="mod">
          <ac:chgData name="Rakhi Singh" userId="202c3a3e4e99b439" providerId="LiveId" clId="{B651CC4D-2F25-413B-8BC3-7E40E940BFD5}" dt="2024-07-11T04:38:45.255" v="246" actId="20577"/>
          <ac:spMkLst>
            <pc:docMk/>
            <pc:sldMk cId="4014857025" sldId="268"/>
            <ac:spMk id="2" creationId="{3AD7CF31-53D7-526F-6986-6EBF5D58A2F2}"/>
          </ac:spMkLst>
        </pc:spChg>
      </pc:sldChg>
      <pc:sldChg chg="add">
        <pc:chgData name="Rakhi Singh" userId="202c3a3e4e99b439" providerId="LiveId" clId="{B651CC4D-2F25-413B-8BC3-7E40E940BFD5}" dt="2024-07-11T04:37:31.723" v="222"/>
        <pc:sldMkLst>
          <pc:docMk/>
          <pc:sldMk cId="2348665548" sldId="269"/>
        </pc:sldMkLst>
      </pc:sldChg>
      <pc:sldChg chg="add">
        <pc:chgData name="Rakhi Singh" userId="202c3a3e4e99b439" providerId="LiveId" clId="{B651CC4D-2F25-413B-8BC3-7E40E940BFD5}" dt="2024-07-11T04:37:31.723" v="222"/>
        <pc:sldMkLst>
          <pc:docMk/>
          <pc:sldMk cId="1505642617" sldId="270"/>
        </pc:sldMkLst>
      </pc:sldChg>
      <pc:sldChg chg="add">
        <pc:chgData name="Rakhi Singh" userId="202c3a3e4e99b439" providerId="LiveId" clId="{B651CC4D-2F25-413B-8BC3-7E40E940BFD5}" dt="2024-07-11T04:37:31.723" v="222"/>
        <pc:sldMkLst>
          <pc:docMk/>
          <pc:sldMk cId="615671608" sldId="271"/>
        </pc:sldMkLst>
      </pc:sldChg>
      <pc:sldChg chg="addSp delSp modSp new mod setBg">
        <pc:chgData name="Rakhi Singh" userId="202c3a3e4e99b439" providerId="LiveId" clId="{B651CC4D-2F25-413B-8BC3-7E40E940BFD5}" dt="2024-07-11T05:50:26.566" v="283" actId="1076"/>
        <pc:sldMkLst>
          <pc:docMk/>
          <pc:sldMk cId="3798047002" sldId="272"/>
        </pc:sldMkLst>
        <pc:spChg chg="add del">
          <ac:chgData name="Rakhi Singh" userId="202c3a3e4e99b439" providerId="LiveId" clId="{B651CC4D-2F25-413B-8BC3-7E40E940BFD5}" dt="2024-07-11T04:41:17.766" v="254" actId="26606"/>
          <ac:spMkLst>
            <pc:docMk/>
            <pc:sldMk cId="3798047002" sldId="272"/>
            <ac:spMk id="1035" creationId="{13B6DAC6-0186-4D62-AD69-90B9C0411EA3}"/>
          </ac:spMkLst>
        </pc:spChg>
        <pc:spChg chg="add del">
          <ac:chgData name="Rakhi Singh" userId="202c3a3e4e99b439" providerId="LiveId" clId="{B651CC4D-2F25-413B-8BC3-7E40E940BFD5}" dt="2024-07-11T04:41:17.766" v="254" actId="26606"/>
          <ac:spMkLst>
            <pc:docMk/>
            <pc:sldMk cId="3798047002" sldId="272"/>
            <ac:spMk id="1037" creationId="{95AD374E-E6EB-4F34-968E-2D6FA466BFE7}"/>
          </ac:spMkLst>
        </pc:spChg>
        <pc:spChg chg="add del">
          <ac:chgData name="Rakhi Singh" userId="202c3a3e4e99b439" providerId="LiveId" clId="{B651CC4D-2F25-413B-8BC3-7E40E940BFD5}" dt="2024-07-11T04:41:24.142" v="256" actId="26606"/>
          <ac:spMkLst>
            <pc:docMk/>
            <pc:sldMk cId="3798047002" sldId="272"/>
            <ac:spMk id="1071" creationId="{13B6DAC6-0186-4D62-AD69-90B9C0411EA3}"/>
          </ac:spMkLst>
        </pc:spChg>
        <pc:spChg chg="add del">
          <ac:chgData name="Rakhi Singh" userId="202c3a3e4e99b439" providerId="LiveId" clId="{B651CC4D-2F25-413B-8BC3-7E40E940BFD5}" dt="2024-07-11T04:41:24.142" v="256" actId="26606"/>
          <ac:spMkLst>
            <pc:docMk/>
            <pc:sldMk cId="3798047002" sldId="272"/>
            <ac:spMk id="1072" creationId="{BA6285CA-6AFA-4F27-AFB5-1B32CDE09B1A}"/>
          </ac:spMkLst>
        </pc:spChg>
        <pc:spChg chg="add del">
          <ac:chgData name="Rakhi Singh" userId="202c3a3e4e99b439" providerId="LiveId" clId="{B651CC4D-2F25-413B-8BC3-7E40E940BFD5}" dt="2024-07-11T04:41:24.142" v="256" actId="26606"/>
          <ac:spMkLst>
            <pc:docMk/>
            <pc:sldMk cId="3798047002" sldId="272"/>
            <ac:spMk id="1073" creationId="{4BE5C09D-B3C1-42F3-B945-39AEDFD19898}"/>
          </ac:spMkLst>
        </pc:spChg>
        <pc:spChg chg="add">
          <ac:chgData name="Rakhi Singh" userId="202c3a3e4e99b439" providerId="LiveId" clId="{B651CC4D-2F25-413B-8BC3-7E40E940BFD5}" dt="2024-07-11T04:41:24.158" v="257" actId="26606"/>
          <ac:spMkLst>
            <pc:docMk/>
            <pc:sldMk cId="3798047002" sldId="272"/>
            <ac:spMk id="1075" creationId="{13B6DAC6-0186-4D62-AD69-90B9C0411EA3}"/>
          </ac:spMkLst>
        </pc:spChg>
        <pc:spChg chg="add">
          <ac:chgData name="Rakhi Singh" userId="202c3a3e4e99b439" providerId="LiveId" clId="{B651CC4D-2F25-413B-8BC3-7E40E940BFD5}" dt="2024-07-11T04:41:24.158" v="257" actId="26606"/>
          <ac:spMkLst>
            <pc:docMk/>
            <pc:sldMk cId="3798047002" sldId="272"/>
            <ac:spMk id="1076" creationId="{BA6285CA-6AFA-4F27-AFB5-1B32CDE09B1A}"/>
          </ac:spMkLst>
        </pc:spChg>
        <pc:spChg chg="add">
          <ac:chgData name="Rakhi Singh" userId="202c3a3e4e99b439" providerId="LiveId" clId="{B651CC4D-2F25-413B-8BC3-7E40E940BFD5}" dt="2024-07-11T04:41:24.158" v="257" actId="26606"/>
          <ac:spMkLst>
            <pc:docMk/>
            <pc:sldMk cId="3798047002" sldId="272"/>
            <ac:spMk id="1077" creationId="{4BE5C09D-B3C1-42F3-B945-39AEDFD19898}"/>
          </ac:spMkLst>
        </pc:spChg>
        <pc:grpChg chg="add del">
          <ac:chgData name="Rakhi Singh" userId="202c3a3e4e99b439" providerId="LiveId" clId="{B651CC4D-2F25-413B-8BC3-7E40E940BFD5}" dt="2024-07-11T04:41:17.766" v="254" actId="26606"/>
          <ac:grpSpMkLst>
            <pc:docMk/>
            <pc:sldMk cId="3798047002" sldId="272"/>
            <ac:grpSpMk id="1039" creationId="{91108A0F-8C78-4294-B028-9F09581FC0A3}"/>
          </ac:grpSpMkLst>
        </pc:grpChg>
        <pc:grpChg chg="add del">
          <ac:chgData name="Rakhi Singh" userId="202c3a3e4e99b439" providerId="LiveId" clId="{B651CC4D-2F25-413B-8BC3-7E40E940BFD5}" dt="2024-07-11T04:41:24.142" v="256" actId="26606"/>
          <ac:grpSpMkLst>
            <pc:docMk/>
            <pc:sldMk cId="3798047002" sldId="272"/>
            <ac:grpSpMk id="1041" creationId="{628E122F-BCB2-43BD-850B-48491CEEF415}"/>
          </ac:grpSpMkLst>
        </pc:grpChg>
        <pc:grpChg chg="add">
          <ac:chgData name="Rakhi Singh" userId="202c3a3e4e99b439" providerId="LiveId" clId="{B651CC4D-2F25-413B-8BC3-7E40E940BFD5}" dt="2024-07-11T04:41:24.158" v="257" actId="26606"/>
          <ac:grpSpMkLst>
            <pc:docMk/>
            <pc:sldMk cId="3798047002" sldId="272"/>
            <ac:grpSpMk id="1078" creationId="{628E122F-BCB2-43BD-850B-48491CEEF415}"/>
          </ac:grpSpMkLst>
        </pc:grpChg>
        <pc:picChg chg="add mod">
          <ac:chgData name="Rakhi Singh" userId="202c3a3e4e99b439" providerId="LiveId" clId="{B651CC4D-2F25-413B-8BC3-7E40E940BFD5}" dt="2024-07-11T04:40:56.406" v="251"/>
          <ac:picMkLst>
            <pc:docMk/>
            <pc:sldMk cId="3798047002" sldId="272"/>
            <ac:picMk id="2" creationId="{19A9FA17-2AF2-DC4E-609B-0FB94125ADC6}"/>
          </ac:picMkLst>
        </pc:picChg>
        <pc:picChg chg="add mod">
          <ac:chgData name="Rakhi Singh" userId="202c3a3e4e99b439" providerId="LiveId" clId="{B651CC4D-2F25-413B-8BC3-7E40E940BFD5}" dt="2024-07-11T04:40:56.406" v="251"/>
          <ac:picMkLst>
            <pc:docMk/>
            <pc:sldMk cId="3798047002" sldId="272"/>
            <ac:picMk id="3" creationId="{D43EB891-116C-C267-A827-7FB5984984E1}"/>
          </ac:picMkLst>
        </pc:picChg>
        <pc:picChg chg="add del">
          <ac:chgData name="Rakhi Singh" userId="202c3a3e4e99b439" providerId="LiveId" clId="{B651CC4D-2F25-413B-8BC3-7E40E940BFD5}" dt="2024-07-11T04:40:54.546" v="250" actId="21"/>
          <ac:picMkLst>
            <pc:docMk/>
            <pc:sldMk cId="3798047002" sldId="272"/>
            <ac:picMk id="1026" creationId="{19A9FA17-2AF2-DC4E-609B-0FB94125ADC6}"/>
          </ac:picMkLst>
        </pc:picChg>
        <pc:picChg chg="add del">
          <ac:chgData name="Rakhi Singh" userId="202c3a3e4e99b439" providerId="LiveId" clId="{B651CC4D-2F25-413B-8BC3-7E40E940BFD5}" dt="2024-07-11T04:40:54.546" v="250" actId="21"/>
          <ac:picMkLst>
            <pc:docMk/>
            <pc:sldMk cId="3798047002" sldId="272"/>
            <ac:picMk id="1028" creationId="{D43EB891-116C-C267-A827-7FB5984984E1}"/>
          </ac:picMkLst>
        </pc:picChg>
        <pc:picChg chg="add mod">
          <ac:chgData name="Rakhi Singh" userId="202c3a3e4e99b439" providerId="LiveId" clId="{B651CC4D-2F25-413B-8BC3-7E40E940BFD5}" dt="2024-07-11T05:50:26.566" v="283" actId="1076"/>
          <ac:picMkLst>
            <pc:docMk/>
            <pc:sldMk cId="3798047002" sldId="272"/>
            <ac:picMk id="1030" creationId="{EDA738B7-DC8A-9CEE-221B-035DC18DE086}"/>
          </ac:picMkLst>
        </pc:picChg>
      </pc:sldChg>
      <pc:sldChg chg="add">
        <pc:chgData name="Rakhi Singh" userId="202c3a3e4e99b439" providerId="LiveId" clId="{B651CC4D-2F25-413B-8BC3-7E40E940BFD5}" dt="2024-07-11T05:46:07.905" v="258"/>
        <pc:sldMkLst>
          <pc:docMk/>
          <pc:sldMk cId="562293792" sldId="273"/>
        </pc:sldMkLst>
      </pc:sldChg>
      <pc:sldChg chg="add">
        <pc:chgData name="Rakhi Singh" userId="202c3a3e4e99b439" providerId="LiveId" clId="{B651CC4D-2F25-413B-8BC3-7E40E940BFD5}" dt="2024-07-11T05:46:07.905" v="258"/>
        <pc:sldMkLst>
          <pc:docMk/>
          <pc:sldMk cId="3925597879" sldId="274"/>
        </pc:sldMkLst>
      </pc:sldChg>
      <pc:sldChg chg="add">
        <pc:chgData name="Rakhi Singh" userId="202c3a3e4e99b439" providerId="LiveId" clId="{B651CC4D-2F25-413B-8BC3-7E40E940BFD5}" dt="2024-07-11T05:46:07.905" v="258"/>
        <pc:sldMkLst>
          <pc:docMk/>
          <pc:sldMk cId="888327124" sldId="275"/>
        </pc:sldMkLst>
      </pc:sldChg>
      <pc:sldChg chg="add">
        <pc:chgData name="Rakhi Singh" userId="202c3a3e4e99b439" providerId="LiveId" clId="{B651CC4D-2F25-413B-8BC3-7E40E940BFD5}" dt="2024-07-11T05:46:07.905" v="258"/>
        <pc:sldMkLst>
          <pc:docMk/>
          <pc:sldMk cId="337409620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74916-7C3C-4C01-B047-3631EF492668}"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9FAD9-9851-4E08-9742-BDB96C908EC2}" type="slidenum">
              <a:rPr lang="en-AU" smtClean="0"/>
              <a:t>‹#›</a:t>
            </a:fld>
            <a:endParaRPr lang="en-AU"/>
          </a:p>
        </p:txBody>
      </p:sp>
    </p:spTree>
    <p:extLst>
      <p:ext uri="{BB962C8B-B14F-4D97-AF65-F5344CB8AC3E}">
        <p14:creationId xmlns:p14="http://schemas.microsoft.com/office/powerpoint/2010/main" val="4499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59FAD9-9851-4E08-9742-BDB96C908EC2}" type="slidenum">
              <a:rPr lang="en-AU" smtClean="0"/>
              <a:t>11</a:t>
            </a:fld>
            <a:endParaRPr lang="en-AU"/>
          </a:p>
        </p:txBody>
      </p:sp>
    </p:spTree>
    <p:extLst>
      <p:ext uri="{BB962C8B-B14F-4D97-AF65-F5344CB8AC3E}">
        <p14:creationId xmlns:p14="http://schemas.microsoft.com/office/powerpoint/2010/main" val="77417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b="0" i="0" dirty="0">
                <a:solidFill>
                  <a:srgbClr val="000000"/>
                </a:solidFill>
                <a:effectLst/>
                <a:highlight>
                  <a:srgbClr val="FFFFFF"/>
                </a:highlight>
                <a:latin typeface="Calibri" panose="020F0502020204030204" pitchFamily="34" charset="0"/>
              </a:rPr>
              <a:t>This study explores the relationship between the quality of schools, as indicated by their rank, and the dynamics of housing prices and affordability in various suburbs of Melbourne.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Times New Roman" panose="02020603050405020304" pitchFamily="18" charset="0"/>
              </a:rPr>
              <a:t>We utilized data from reputable sources such as Better Education and Property Sales Statistics from the Victorian government to conduct our analysis.  </a:t>
            </a:r>
          </a:p>
          <a:p>
            <a:pPr algn="l" rtl="0" fontAlgn="base"/>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Times New Roman" panose="02020603050405020304" pitchFamily="18" charset="0"/>
              </a:rPr>
              <a:t>By applying hypothesis testing techniques, we aim to answer two critical research questions: </a:t>
            </a:r>
            <a:endParaRPr lang="en-GB" b="0" i="0" dirty="0">
              <a:solidFill>
                <a:srgbClr val="000000"/>
              </a:solidFill>
              <a:effectLst/>
              <a:highlight>
                <a:srgbClr val="FFFFFF"/>
              </a:highlight>
              <a:latin typeface="Segoe UI" panose="020B0502040204020203" pitchFamily="34" charset="0"/>
            </a:endParaRPr>
          </a:p>
          <a:p>
            <a:pPr algn="l" rtl="0" fontAlgn="base">
              <a:buFont typeface="+mj-lt"/>
              <a:buAutoNum type="arabicPeriod"/>
            </a:pPr>
            <a:r>
              <a:rPr lang="en-GB" sz="1200" b="0" i="0" dirty="0">
                <a:solidFill>
                  <a:srgbClr val="000000"/>
                </a:solidFill>
                <a:effectLst/>
                <a:highlight>
                  <a:srgbClr val="FFFFFF"/>
                </a:highlight>
                <a:latin typeface="Calibri" panose="020F0502020204030204" pitchFamily="34" charset="0"/>
              </a:rPr>
              <a:t>How does the rank of schools within a suburb influence the annual growth rate of house prices? </a:t>
            </a:r>
          </a:p>
          <a:p>
            <a:pPr algn="l" rtl="0" fontAlgn="base">
              <a:buFont typeface="+mj-lt"/>
              <a:buAutoNum type="arabicPeriod" startAt="2"/>
            </a:pPr>
            <a:r>
              <a:rPr lang="en-GB" sz="1200" b="0" i="0" dirty="0">
                <a:solidFill>
                  <a:srgbClr val="000000"/>
                </a:solidFill>
                <a:effectLst/>
                <a:highlight>
                  <a:srgbClr val="FFFFFF"/>
                </a:highlight>
                <a:latin typeface="Calibri" panose="020F0502020204030204" pitchFamily="34" charset="0"/>
              </a:rPr>
              <a:t>Is there a correlation between the per annum growth of house prices and the school rank of the suburb? </a:t>
            </a:r>
          </a:p>
          <a:p>
            <a:pPr algn="l" rtl="0" fontAlgn="base">
              <a:buFont typeface="+mj-lt"/>
              <a:buAutoNum type="arabicPeriod" startAt="2"/>
            </a:pPr>
            <a:endParaRPr lang="en-GB" sz="1200" b="0" i="0" dirty="0">
              <a:solidFill>
                <a:srgbClr val="000000"/>
              </a:solidFill>
              <a:effectLst/>
              <a:highlight>
                <a:srgbClr val="FFFFFF"/>
              </a:highlight>
              <a:latin typeface="Calibri" panose="020F0502020204030204" pitchFamily="34" charset="0"/>
            </a:endParaRPr>
          </a:p>
          <a:p>
            <a:pPr algn="l" rtl="0" fontAlgn="base"/>
            <a:r>
              <a:rPr lang="en-GB" sz="1200" b="0" i="0" dirty="0">
                <a:solidFill>
                  <a:srgbClr val="000000"/>
                </a:solidFill>
                <a:effectLst/>
                <a:highlight>
                  <a:srgbClr val="FFFFFF"/>
                </a:highlight>
                <a:latin typeface="Times New Roman" panose="02020603050405020304" pitchFamily="18" charset="0"/>
              </a:rPr>
              <a:t>The house prices directly relates to house affordability. When house prices go up, it becomes harder for people to afford to buy a home.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0D59FAD9-9851-4E08-9742-BDB96C908EC2}" type="slidenum">
              <a:rPr lang="en-AU" smtClean="0"/>
              <a:t>13</a:t>
            </a:fld>
            <a:endParaRPr lang="en-AU"/>
          </a:p>
        </p:txBody>
      </p:sp>
    </p:spTree>
    <p:extLst>
      <p:ext uri="{BB962C8B-B14F-4D97-AF65-F5344CB8AC3E}">
        <p14:creationId xmlns:p14="http://schemas.microsoft.com/office/powerpoint/2010/main" val="315744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b="0" i="0" dirty="0">
                <a:solidFill>
                  <a:srgbClr val="3D3B40"/>
                </a:solidFill>
                <a:effectLst/>
                <a:highlight>
                  <a:srgbClr val="FFFFFF"/>
                </a:highlight>
                <a:latin typeface="Helvetica Neue"/>
              </a:rPr>
              <a:t>In this slide, we are analysing the correlation between School rank and per annum growth in house price in that suburb.  </a:t>
            </a:r>
            <a:endParaRPr lang="en-GB" b="0" i="0" dirty="0">
              <a:solidFill>
                <a:srgbClr val="000000"/>
              </a:solidFill>
              <a:effectLst/>
              <a:highlight>
                <a:srgbClr val="FFFFFF"/>
              </a:highlight>
              <a:latin typeface="Segoe UI" panose="020B0502040204020203" pitchFamily="34" charset="0"/>
            </a:endParaRPr>
          </a:p>
          <a:p>
            <a:pPr algn="l" rtl="0" fontAlgn="base"/>
            <a:endParaRPr lang="en-GB" sz="1200" b="0" i="0" dirty="0">
              <a:solidFill>
                <a:srgbClr val="3D3B40"/>
              </a:solidFill>
              <a:effectLst/>
              <a:highlight>
                <a:srgbClr val="FFFFFF"/>
              </a:highlight>
              <a:latin typeface="Helvetica Neue"/>
            </a:endParaRPr>
          </a:p>
          <a:p>
            <a:pPr algn="l" rtl="0" fontAlgn="base"/>
            <a:r>
              <a:rPr lang="en-GB" sz="1200" b="0" i="0" dirty="0">
                <a:solidFill>
                  <a:srgbClr val="3D3B40"/>
                </a:solidFill>
                <a:effectLst/>
                <a:highlight>
                  <a:srgbClr val="FFFFFF"/>
                </a:highlight>
                <a:latin typeface="Helvetica Neue"/>
              </a:rPr>
              <a:t>We created the scatter plot to analyse the relationship between school rank and per annum growth in house prices.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Calibri" panose="020F0502020204030204" pitchFamily="34" charset="0"/>
              </a:rPr>
              <a: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Helvetica Neue"/>
              </a:rPr>
              <a:t>The ​</a:t>
            </a:r>
            <a:r>
              <a:rPr lang="en-GB" sz="1200" b="1" i="0" dirty="0">
                <a:solidFill>
                  <a:srgbClr val="000000"/>
                </a:solidFill>
                <a:effectLst/>
                <a:highlight>
                  <a:srgbClr val="FFFFFF"/>
                </a:highlight>
                <a:latin typeface="Helvetica Neue"/>
              </a:rPr>
              <a:t>Null Hypothesis in this case is </a:t>
            </a:r>
            <a:r>
              <a:rPr lang="en-GB" sz="1200" b="0" i="0" dirty="0">
                <a:solidFill>
                  <a:srgbClr val="000000"/>
                </a:solidFill>
                <a:effectLst/>
                <a:highlight>
                  <a:srgbClr val="FFFFFF"/>
                </a:highlight>
                <a:latin typeface="Helvetica Neue"/>
              </a:rPr>
              <a:t>(H₀): there is no correlation exists between per annum annual growth and school rank.​</a:t>
            </a:r>
            <a:r>
              <a:rPr lang="en-GB" sz="1200" b="0" i="0" dirty="0">
                <a:solidFill>
                  <a:srgbClr val="000000"/>
                </a:solidFill>
                <a:effectLst/>
                <a:highlight>
                  <a:srgbClr val="FFFFFF"/>
                </a:highlight>
                <a:latin typeface="WordVisiCarriageReturn_MSFontService"/>
              </a:rPr>
              <a:t> </a:t>
            </a:r>
            <a:br>
              <a:rPr lang="en-GB" sz="1200" b="0" i="0" dirty="0">
                <a:solidFill>
                  <a:srgbClr val="000000"/>
                </a:solidFill>
                <a:effectLst/>
                <a:highlight>
                  <a:srgbClr val="FFFFFF"/>
                </a:highlight>
                <a:latin typeface="WordVisiCarriageReturn_MSFontService"/>
              </a:rPr>
            </a:br>
            <a:r>
              <a:rPr lang="en-GB" sz="1200" b="1" i="0" dirty="0">
                <a:solidFill>
                  <a:srgbClr val="000000"/>
                </a:solidFill>
                <a:effectLst/>
                <a:highlight>
                  <a:srgbClr val="FFFFFF"/>
                </a:highlight>
                <a:latin typeface="Helvetica Neue"/>
              </a:rPr>
              <a:t>Alternate Hypothesis </a:t>
            </a:r>
            <a:r>
              <a:rPr lang="en-GB" sz="1200" b="0" i="0" dirty="0">
                <a:solidFill>
                  <a:srgbClr val="000000"/>
                </a:solidFill>
                <a:effectLst/>
                <a:highlight>
                  <a:srgbClr val="FFFFFF"/>
                </a:highlight>
                <a:latin typeface="Helvetica Neue"/>
              </a:rPr>
              <a:t>(H₁): A correlation exists between annual growth and school rank.​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Helvetica Neue"/>
              </a:rPr>
              <a: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1" i="0" dirty="0">
                <a:solidFill>
                  <a:srgbClr val="000000"/>
                </a:solidFill>
                <a:effectLst/>
                <a:highlight>
                  <a:srgbClr val="FFFFFF"/>
                </a:highlight>
                <a:latin typeface="Helvetica Neue"/>
              </a:rPr>
              <a:t>Per Annum Growth In House Price and School Rank Analysis</a:t>
            </a:r>
            <a:r>
              <a:rPr lang="en-GB" sz="1200" b="0" i="0" dirty="0">
                <a:solidFill>
                  <a:srgbClr val="000000"/>
                </a:solidFill>
                <a:effectLst/>
                <a:highlight>
                  <a:srgbClr val="FFFFFF"/>
                </a:highlight>
                <a:latin typeface="Helvetica Neue"/>
              </a:rPr>
              <a: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Helvetica Neue"/>
              </a:rPr>
              <a:t>​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200" b="1" i="0" dirty="0">
                <a:solidFill>
                  <a:srgbClr val="000000"/>
                </a:solidFill>
                <a:effectLst/>
                <a:highlight>
                  <a:srgbClr val="FFFFFF"/>
                </a:highlight>
                <a:latin typeface="Helvetica Neue"/>
              </a:rPr>
              <a:t>Pearson correlation coefficient</a:t>
            </a:r>
            <a:r>
              <a:rPr lang="en-GB" sz="1200" b="0" i="0" dirty="0">
                <a:solidFill>
                  <a:srgbClr val="000000"/>
                </a:solidFill>
                <a:effectLst/>
                <a:highlight>
                  <a:srgbClr val="FFFFFF"/>
                </a:highlight>
                <a:latin typeface="Helvetica Neue"/>
              </a:rPr>
              <a:t>: 0.1874315234737049​ </a:t>
            </a:r>
            <a:endParaRPr lang="en-GB" sz="1200" b="0" i="0" dirty="0">
              <a:solidFill>
                <a:srgbClr val="000000"/>
              </a:solidFill>
              <a:effectLst/>
              <a:highlight>
                <a:srgbClr val="FFFFFF"/>
              </a:highlight>
              <a:latin typeface="Arial" panose="020B0604020202020204" pitchFamily="34" charset="0"/>
            </a:endParaRPr>
          </a:p>
          <a:p>
            <a:pPr algn="l" rtl="0" fontAlgn="base"/>
            <a:r>
              <a:rPr lang="en-GB" sz="1200" b="0" i="0" dirty="0">
                <a:solidFill>
                  <a:srgbClr val="000000"/>
                </a:solidFill>
                <a:effectLst/>
                <a:highlight>
                  <a:srgbClr val="FFFFFF"/>
                </a:highlight>
                <a:latin typeface="Helvetica Neue"/>
              </a:rPr>
              <a:t>The correlation coefficient indicates a weak positive relationship between school rank and annual growth. </a:t>
            </a:r>
          </a:p>
          <a:p>
            <a:pPr algn="l" rtl="0" fontAlgn="base"/>
            <a:r>
              <a:rPr lang="en-GB" sz="1200" b="0" i="0" dirty="0">
                <a:solidFill>
                  <a:srgbClr val="000000"/>
                </a:solidFill>
                <a:effectLst/>
                <a:highlight>
                  <a:srgbClr val="FFFFFF"/>
                </a:highlight>
                <a:latin typeface="Helvetica Neue"/>
              </a:rPr>
              <a:t>the correlation is too weak to be considered statistically significant.​ This suggests a slight tendency for improved school rankings to correlate with increased annual growth.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Helvetica Neue"/>
              </a:rPr>
              <a:t>​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200" b="1" i="0" dirty="0">
                <a:solidFill>
                  <a:srgbClr val="000000"/>
                </a:solidFill>
                <a:effectLst/>
                <a:highlight>
                  <a:srgbClr val="FFFFFF"/>
                </a:highlight>
                <a:latin typeface="Helvetica Neue"/>
              </a:rPr>
              <a:t>P-value</a:t>
            </a:r>
            <a:r>
              <a:rPr lang="en-GB" sz="1200" b="0" i="0" dirty="0">
                <a:solidFill>
                  <a:srgbClr val="000000"/>
                </a:solidFill>
                <a:effectLst/>
                <a:highlight>
                  <a:srgbClr val="FFFFFF"/>
                </a:highlight>
                <a:latin typeface="Helvetica Neue"/>
              </a:rPr>
              <a:t>: 0.0632066020143343​ </a:t>
            </a:r>
            <a:endParaRPr lang="en-GB" sz="1200" b="0" i="0" dirty="0">
              <a:solidFill>
                <a:srgbClr val="000000"/>
              </a:solidFill>
              <a:effectLst/>
              <a:highlight>
                <a:srgbClr val="FFFFFF"/>
              </a:highlight>
              <a:latin typeface="Arial" panose="020B0604020202020204" pitchFamily="34" charset="0"/>
            </a:endParaRPr>
          </a:p>
          <a:p>
            <a:pPr algn="l" rtl="0" fontAlgn="base"/>
            <a:r>
              <a:rPr lang="en-GB" sz="1200" b="0" i="0" dirty="0">
                <a:solidFill>
                  <a:srgbClr val="000000"/>
                </a:solidFill>
                <a:effectLst/>
                <a:highlight>
                  <a:srgbClr val="FFFFFF"/>
                </a:highlight>
                <a:latin typeface="Times New Roman" panose="02020603050405020304" pitchFamily="18" charset="0"/>
              </a:rPr>
              <a:t>The p-value of 0.063 suggests that the correlation observed might be due to random chance.</a:t>
            </a:r>
            <a:r>
              <a:rPr lang="en-GB" sz="1200" b="0" i="0" dirty="0">
                <a:solidFill>
                  <a:srgbClr val="000000"/>
                </a:solidFill>
                <a:effectLst/>
                <a:highlight>
                  <a:srgbClr val="FFFFFF"/>
                </a:highlight>
                <a:latin typeface="Helvetica Neue"/>
              </a:rPr>
              <a:t>, As a result, we fail to reject the null hypothesis, which states that there is no correlation between school rank and annual growth.​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Helvetica Neue"/>
              </a:rPr>
              <a: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1" i="0" dirty="0">
                <a:solidFill>
                  <a:srgbClr val="000000"/>
                </a:solidFill>
                <a:effectLst/>
                <a:highlight>
                  <a:srgbClr val="FFFFFF"/>
                </a:highlight>
                <a:latin typeface="Times New Roman" panose="02020603050405020304" pitchFamily="18" charset="0"/>
              </a:rPr>
              <a:t>Conclusion is</a:t>
            </a:r>
            <a:endParaRPr lang="en-GB" b="1"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200" b="0" i="0" dirty="0">
                <a:solidFill>
                  <a:srgbClr val="000000"/>
                </a:solidFill>
                <a:effectLst/>
                <a:highlight>
                  <a:srgbClr val="FFFFFF"/>
                </a:highlight>
                <a:latin typeface="Times New Roman" panose="02020603050405020304" pitchFamily="18" charset="0"/>
              </a:rPr>
              <a:t>The analysis indicates a weak positive relationship between school rank and annual growth, but this relationship is not statistically significant. </a:t>
            </a:r>
          </a:p>
          <a:p>
            <a:pPr algn="l" rtl="0" fontAlgn="base">
              <a:buFont typeface="Arial" panose="020B0604020202020204" pitchFamily="34" charset="0"/>
              <a:buChar char="•"/>
            </a:pPr>
            <a:r>
              <a:rPr lang="en-GB" sz="1200" b="0" i="0" dirty="0">
                <a:solidFill>
                  <a:srgbClr val="000000"/>
                </a:solidFill>
                <a:effectLst/>
                <a:highlight>
                  <a:srgbClr val="FFFFFF"/>
                </a:highlight>
                <a:latin typeface="Times New Roman" panose="02020603050405020304" pitchFamily="18" charset="0"/>
              </a:rPr>
              <a:t>Further research and analysis are needed to fully understand the dynamics between school rank and house price growth. </a:t>
            </a: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14</a:t>
            </a:fld>
            <a:endParaRPr lang="en-AU"/>
          </a:p>
        </p:txBody>
      </p:sp>
    </p:spTree>
    <p:extLst>
      <p:ext uri="{BB962C8B-B14F-4D97-AF65-F5344CB8AC3E}">
        <p14:creationId xmlns:p14="http://schemas.microsoft.com/office/powerpoint/2010/main" val="394757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dirty="0">
                <a:solidFill>
                  <a:srgbClr val="3D3B40"/>
                </a:solidFill>
                <a:effectLst/>
                <a:highlight>
                  <a:srgbClr val="FFFFFF"/>
                </a:highlight>
                <a:latin typeface="Helvetica Neue"/>
              </a:rPr>
              <a:t>In this slide, we are analysing the correlation between School rank and house price increase in that suburb.  </a:t>
            </a:r>
          </a:p>
          <a:p>
            <a:pPr algn="l" rtl="0" fontAlgn="base"/>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The scatter plot shows the relationship between school rank and house price increase in various suburbs </a:t>
            </a:r>
          </a:p>
          <a:p>
            <a:pPr algn="l" rtl="0" fontAlgn="base"/>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Times New Roman" panose="02020603050405020304" pitchFamily="18" charset="0"/>
              </a:rPr>
              <a:t>X-axis</a:t>
            </a:r>
            <a:r>
              <a:rPr lang="en-GB" sz="1800" b="0" i="0" dirty="0">
                <a:solidFill>
                  <a:srgbClr val="000000"/>
                </a:solidFill>
                <a:effectLst/>
                <a:highlight>
                  <a:srgbClr val="FFFFFF"/>
                </a:highlight>
                <a:latin typeface="Times New Roman" panose="02020603050405020304" pitchFamily="18" charset="0"/>
              </a:rPr>
              <a:t> is the School Rank (lower values represent better-ranked schools).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Times New Roman" panose="02020603050405020304" pitchFamily="18" charset="0"/>
              </a:rPr>
              <a:t>Y-axis</a:t>
            </a:r>
            <a:r>
              <a:rPr lang="en-GB" sz="1800" b="0" i="0" dirty="0">
                <a:solidFill>
                  <a:srgbClr val="000000"/>
                </a:solidFill>
                <a:effectLst/>
                <a:highlight>
                  <a:srgbClr val="FFFFFF"/>
                </a:highlight>
                <a:latin typeface="Times New Roman" panose="02020603050405020304" pitchFamily="18" charset="0"/>
              </a:rPr>
              <a:t> is the House Price Increase ($).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The red line represents the linear regression trend line, showing a negative slope indicating a negative relationship between the variables.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Segoe UI" panose="020B0502040204020203" pitchFamily="34" charset="0"/>
              </a:rPr>
              <a:t>The Null Hypothesis (H₀) in this case is that there is No correlation exists between house price growth and school rank. ​  ​   </a:t>
            </a:r>
          </a:p>
          <a:p>
            <a:pPr algn="l" rtl="0" fontAlgn="base"/>
            <a:r>
              <a:rPr lang="en-GB" sz="1800" b="0" i="0" dirty="0">
                <a:solidFill>
                  <a:srgbClr val="000000"/>
                </a:solidFill>
                <a:effectLst/>
                <a:highlight>
                  <a:srgbClr val="FFFFFF"/>
                </a:highlight>
                <a:latin typeface="Segoe UI" panose="020B0502040204020203" pitchFamily="34" charset="0"/>
              </a:rPr>
              <a:t>Alternate Hypothesis (H₁): A correlation exists between house price growth and school rank. </a:t>
            </a:r>
          </a:p>
          <a:p>
            <a:pPr algn="l" rtl="0" fontAlgn="base"/>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Times New Roman" panose="02020603050405020304" pitchFamily="18" charset="0"/>
              </a:rPr>
              <a:t>The Pearson correlation coefficient of -0.296 </a:t>
            </a:r>
            <a:r>
              <a:rPr lang="en-GB" sz="1800" b="0" i="0" dirty="0">
                <a:solidFill>
                  <a:srgbClr val="000000"/>
                </a:solidFill>
                <a:effectLst/>
                <a:highlight>
                  <a:srgbClr val="FFFFFF"/>
                </a:highlight>
                <a:latin typeface="Times New Roman" panose="02020603050405020304" pitchFamily="18" charset="0"/>
              </a:rPr>
              <a:t>suggests a moderate negative relationship between school rank and house price increase. This implies that better-ranked schools (lower rank numbers) are associated with higher increases in house prices.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Times New Roman" panose="02020603050405020304" pitchFamily="18" charset="0"/>
              </a:rPr>
              <a:t>The p-value of 0.0029 </a:t>
            </a:r>
            <a:r>
              <a:rPr lang="en-GB" sz="1800" b="0" i="0" dirty="0">
                <a:solidFill>
                  <a:srgbClr val="000000"/>
                </a:solidFill>
                <a:effectLst/>
                <a:highlight>
                  <a:srgbClr val="FFFFFF"/>
                </a:highlight>
                <a:latin typeface="Times New Roman" panose="02020603050405020304" pitchFamily="18" charset="0"/>
              </a:rPr>
              <a:t>is significantly lower than 0.05, indicating that the correlation observed is statistically significant. This means there is strong evidence to reject the null hypothesis, supporting the alternative hypothesis that a correlation exists between school rank and house price growth. </a:t>
            </a:r>
            <a:endParaRPr lang="en-GB" sz="1800"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2F5496"/>
                </a:solidFill>
                <a:effectLst/>
                <a:highlight>
                  <a:srgbClr val="FFFFFF"/>
                </a:highlight>
                <a:latin typeface="Segoe UI" panose="020B0502040204020203" pitchFamily="34" charset="0"/>
              </a:rPr>
              <a:t>Conclusion</a:t>
            </a:r>
            <a:r>
              <a:rPr lang="en-GB" sz="1800" b="0" i="0" dirty="0">
                <a:solidFill>
                  <a:srgbClr val="2F5496"/>
                </a:solidFill>
                <a:effectLst/>
                <a:highlight>
                  <a:srgbClr val="FFFFFF"/>
                </a:highlight>
                <a:latin typeface="Segoe UI" panose="020B0502040204020203" pitchFamily="34" charset="0"/>
              </a:rPr>
              <a:t>: </a:t>
            </a:r>
            <a:r>
              <a:rPr lang="en-GB" sz="1800" b="0" i="0" dirty="0">
                <a:solidFill>
                  <a:srgbClr val="000000"/>
                </a:solidFill>
                <a:effectLst/>
                <a:highlight>
                  <a:srgbClr val="FFFFFF"/>
                </a:highlight>
                <a:latin typeface="Segoe UI" panose="020B0502040204020203" pitchFamily="34" charset="0"/>
              </a:rPr>
              <a:t>​In summary, the data suggests that suburbs with better-ranked schools tend to experience higher equity growth, supporting the idea that school rankings have a positive impact on the housing market.  </a:t>
            </a:r>
          </a:p>
          <a:p>
            <a:endParaRPr lang="en-AU" sz="1800" dirty="0"/>
          </a:p>
        </p:txBody>
      </p:sp>
      <p:sp>
        <p:nvSpPr>
          <p:cNvPr id="4" name="Slide Number Placeholder 3"/>
          <p:cNvSpPr>
            <a:spLocks noGrp="1"/>
          </p:cNvSpPr>
          <p:nvPr>
            <p:ph type="sldNum" sz="quarter" idx="5"/>
          </p:nvPr>
        </p:nvSpPr>
        <p:spPr/>
        <p:txBody>
          <a:bodyPr/>
          <a:lstStyle/>
          <a:p>
            <a:fld id="{18663E61-4226-41C9-96C1-7B6A185AA244}" type="slidenum">
              <a:rPr lang="en-AU" smtClean="0"/>
              <a:t>15</a:t>
            </a:fld>
            <a:endParaRPr lang="en-AU"/>
          </a:p>
        </p:txBody>
      </p:sp>
    </p:spTree>
    <p:extLst>
      <p:ext uri="{BB962C8B-B14F-4D97-AF65-F5344CB8AC3E}">
        <p14:creationId xmlns:p14="http://schemas.microsoft.com/office/powerpoint/2010/main" val="34324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dirty="0">
                <a:solidFill>
                  <a:srgbClr val="000000"/>
                </a:solidFill>
                <a:effectLst/>
                <a:highlight>
                  <a:srgbClr val="FFFFFF"/>
                </a:highlight>
                <a:latin typeface="Times New Roman" panose="02020603050405020304" pitchFamily="18" charset="0"/>
              </a:rPr>
              <a:t>When house prices go up, it becomes harder for people to afford to buy a home. This is because higher prices mean you need more money to buy a house. For many people, especially those with average incomes, this can make buying a home too expensive.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As house prices increase more significantly in suburbs with good schools, affordability becomes a critical issue. ​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Higher house prices mean that the cost of buying a home in these desirable areas increases faster than in areas with lower-ranked schools. ​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For middle-income families, the rising house prices can make it difficult to afford homes in these areas, potentially limiting access to good public schools based on financial constraints. ​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 </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800" b="0" i="0" dirty="0">
                <a:solidFill>
                  <a:srgbClr val="000000"/>
                </a:solidFill>
                <a:effectLst/>
                <a:highlight>
                  <a:srgbClr val="FFFFFF"/>
                </a:highlight>
                <a:latin typeface="Times New Roman" panose="02020603050405020304" pitchFamily="18" charset="0"/>
              </a:rPr>
              <a:t>This can lead to a socio-economic divide where only wealthier families can afford to live in suburbs with the best schools, aggravate inequality in educational opportunities.</a:t>
            </a:r>
            <a:endParaRPr lang="en-GB" sz="2800" b="0" i="0" dirty="0">
              <a:solidFill>
                <a:srgbClr val="000000"/>
              </a:solidFill>
              <a:effectLst/>
              <a:highlight>
                <a:srgbClr val="FFFFFF"/>
              </a:highlight>
              <a:latin typeface="Segoe UI" panose="020B0502040204020203" pitchFamily="34" charset="0"/>
            </a:endParaRPr>
          </a:p>
          <a:p>
            <a:pPr algn="l" rtl="0" fontAlgn="base"/>
            <a:r>
              <a:rPr lang="en-GB" sz="1200" b="0" i="0">
                <a:solidFill>
                  <a:srgbClr val="000000"/>
                </a:solidFill>
                <a:effectLst/>
                <a:highlight>
                  <a:srgbClr val="FFFFFF"/>
                </a:highlight>
                <a:latin typeface="Segoe UI" panose="020B0502040204020203" pitchFamily="34" charset="0"/>
              </a:rPr>
              <a:t> </a:t>
            </a:r>
            <a:endParaRPr lang="en-GB" sz="1800" b="0" i="0">
              <a:solidFill>
                <a:srgbClr val="000000"/>
              </a:solidFill>
              <a:effectLst/>
              <a:highlight>
                <a:srgbClr val="FFFFFF"/>
              </a:highlight>
              <a:latin typeface="Segoe UI" panose="020B0502040204020203" pitchFamily="34" charset="0"/>
            </a:endParaRPr>
          </a:p>
          <a:p>
            <a:endParaRPr lang="en-AU" sz="1800" dirty="0"/>
          </a:p>
        </p:txBody>
      </p:sp>
      <p:sp>
        <p:nvSpPr>
          <p:cNvPr id="4" name="Slide Number Placeholder 3"/>
          <p:cNvSpPr>
            <a:spLocks noGrp="1"/>
          </p:cNvSpPr>
          <p:nvPr>
            <p:ph type="sldNum" sz="quarter" idx="5"/>
          </p:nvPr>
        </p:nvSpPr>
        <p:spPr/>
        <p:txBody>
          <a:bodyPr/>
          <a:lstStyle/>
          <a:p>
            <a:fld id="{18663E61-4226-41C9-96C1-7B6A185AA244}" type="slidenum">
              <a:rPr lang="en-AU" smtClean="0"/>
              <a:t>16</a:t>
            </a:fld>
            <a:endParaRPr lang="en-AU"/>
          </a:p>
        </p:txBody>
      </p:sp>
    </p:spTree>
    <p:extLst>
      <p:ext uri="{BB962C8B-B14F-4D97-AF65-F5344CB8AC3E}">
        <p14:creationId xmlns:p14="http://schemas.microsoft.com/office/powerpoint/2010/main" val="60526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IC"/>
              </a:rPr>
              <a:t>The data is compiled using information lodged every time a property sale is completed. It provides property statistics for Victoria's 79 municipalities and yearly medians by suburb over a 10-year period.</a:t>
            </a:r>
          </a:p>
          <a:p>
            <a:endParaRPr lang="en-US" b="0" i="0" dirty="0">
              <a:solidFill>
                <a:srgbClr val="000000"/>
              </a:solidFill>
              <a:effectLst/>
              <a:latin typeface="VIC"/>
            </a:endParaRPr>
          </a:p>
          <a:p>
            <a:r>
              <a:rPr lang="en-US" b="0" i="0" dirty="0">
                <a:solidFill>
                  <a:srgbClr val="000000"/>
                </a:solidFill>
                <a:effectLst/>
                <a:latin typeface="VIC"/>
              </a:rPr>
              <a:t>Over the past 10 year, we have see an increasing trend for all suburbs except for QUAMBATOOK, which has 7 % decrease in growth.</a:t>
            </a:r>
          </a:p>
          <a:p>
            <a:endParaRPr lang="en-US" b="0" i="0" dirty="0">
              <a:solidFill>
                <a:srgbClr val="000000"/>
              </a:solidFill>
              <a:effectLst/>
              <a:latin typeface="VIC"/>
            </a:endParaRPr>
          </a:p>
          <a:p>
            <a:r>
              <a:rPr lang="en-US" b="0" i="0" dirty="0">
                <a:solidFill>
                  <a:srgbClr val="000000"/>
                </a:solidFill>
                <a:effectLst/>
                <a:latin typeface="VIC"/>
              </a:rPr>
              <a:t>After we have calculated the mean for all </a:t>
            </a:r>
            <a:r>
              <a:rPr lang="en-US" b="0" i="0" dirty="0" err="1">
                <a:solidFill>
                  <a:srgbClr val="000000"/>
                </a:solidFill>
                <a:effectLst/>
                <a:latin typeface="VIC"/>
              </a:rPr>
              <a:t>surbs</a:t>
            </a:r>
            <a:r>
              <a:rPr lang="en-US" b="0" i="0" dirty="0">
                <a:solidFill>
                  <a:srgbClr val="000000"/>
                </a:solidFill>
                <a:effectLst/>
                <a:latin typeface="VIC"/>
              </a:rPr>
              <a:t>, we have created the line chart showing the Melbourne price movement with time. Starting at $</a:t>
            </a:r>
            <a:r>
              <a:rPr lang="en-AU" b="0" i="0" dirty="0">
                <a:effectLst/>
                <a:highlight>
                  <a:srgbClr val="E1F5FE"/>
                </a:highlight>
                <a:latin typeface="system-ui"/>
              </a:rPr>
              <a:t>470,395.08 in 2013, the median house price for Melbourne has increased to $695,069.46, then the median house price rise slowly and dropped to $</a:t>
            </a:r>
            <a:r>
              <a:rPr lang="en-AU" b="0" i="0" dirty="0">
                <a:effectLst/>
                <a:highlight>
                  <a:srgbClr val="FFFFFF"/>
                </a:highlight>
                <a:latin typeface="system-ui"/>
              </a:rPr>
              <a:t>695089.00 in 2019. </a:t>
            </a:r>
          </a:p>
          <a:p>
            <a:endParaRPr lang="en-AU" b="0" i="0" dirty="0">
              <a:solidFill>
                <a:srgbClr val="000000"/>
              </a:solidFill>
              <a:effectLst/>
              <a:highlight>
                <a:srgbClr val="FFFFFF"/>
              </a:highlight>
              <a:latin typeface="system-ui"/>
            </a:endParaRPr>
          </a:p>
          <a:p>
            <a:r>
              <a:rPr lang="en-AU" b="0" i="0" dirty="0">
                <a:solidFill>
                  <a:srgbClr val="000000"/>
                </a:solidFill>
                <a:effectLst/>
                <a:highlight>
                  <a:srgbClr val="FFFFFF"/>
                </a:highlight>
                <a:latin typeface="system-ui"/>
              </a:rPr>
              <a:t>Interestingly, we see a similar trend from 2019 to 2023, with a steady increase to $</a:t>
            </a:r>
            <a:r>
              <a:rPr lang="en-AU" b="0" i="0" dirty="0">
                <a:effectLst/>
                <a:highlight>
                  <a:srgbClr val="F5F5F5"/>
                </a:highlight>
                <a:latin typeface="system-ui"/>
              </a:rPr>
              <a:t>939,518.09 then a drop of 9% in the median price. This drop is mainly related to the increase population in 2023 after the pandemic.</a:t>
            </a:r>
            <a:endParaRPr lang="en-US" b="0" i="0" dirty="0">
              <a:solidFill>
                <a:srgbClr val="000000"/>
              </a:solidFill>
              <a:effectLst/>
              <a:latin typeface="VIC"/>
            </a:endParaRPr>
          </a:p>
          <a:p>
            <a:endParaRPr lang="en-US" b="0" i="0" dirty="0">
              <a:solidFill>
                <a:srgbClr val="000000"/>
              </a:solidFill>
              <a:effectLst/>
              <a:latin typeface="VIC"/>
            </a:endParaRPr>
          </a:p>
          <a:p>
            <a:endParaRPr lang="en-US" b="0" i="0" dirty="0">
              <a:solidFill>
                <a:srgbClr val="000000"/>
              </a:solidFill>
              <a:effectLst/>
              <a:latin typeface="VIC"/>
            </a:endParaRPr>
          </a:p>
          <a:p>
            <a:endParaRPr lang="en-AU" dirty="0"/>
          </a:p>
        </p:txBody>
      </p:sp>
      <p:sp>
        <p:nvSpPr>
          <p:cNvPr id="4" name="Slide Number Placeholder 3"/>
          <p:cNvSpPr>
            <a:spLocks noGrp="1"/>
          </p:cNvSpPr>
          <p:nvPr>
            <p:ph type="sldNum" sz="quarter" idx="5"/>
          </p:nvPr>
        </p:nvSpPr>
        <p:spPr/>
        <p:txBody>
          <a:bodyPr/>
          <a:lstStyle/>
          <a:p>
            <a:fld id="{C92BEACA-CFC5-497B-A5EE-8F0D850CC7CC}" type="slidenum">
              <a:rPr lang="en-AU" smtClean="0"/>
              <a:t>18</a:t>
            </a:fld>
            <a:endParaRPr lang="en-AU"/>
          </a:p>
        </p:txBody>
      </p:sp>
    </p:spTree>
    <p:extLst>
      <p:ext uri="{BB962C8B-B14F-4D97-AF65-F5344CB8AC3E}">
        <p14:creationId xmlns:p14="http://schemas.microsoft.com/office/powerpoint/2010/main" val="386237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C475B"/>
                </a:solidFill>
                <a:effectLst/>
                <a:highlight>
                  <a:srgbClr val="FFFFFF"/>
                </a:highlight>
                <a:latin typeface="inherit"/>
              </a:rPr>
              <a:t>Housing values have gone from less than three times disposable household incomes in the mid-1990s, to more than 5.5 times incomes, modelling from the Reserve Bank shows.</a:t>
            </a:r>
          </a:p>
          <a:p>
            <a:pPr algn="l" fontAlgn="base"/>
            <a:r>
              <a:rPr lang="en-US" b="0" i="0" dirty="0">
                <a:solidFill>
                  <a:srgbClr val="3C475B"/>
                </a:solidFill>
                <a:effectLst/>
                <a:highlight>
                  <a:srgbClr val="FFFFFF"/>
                </a:highlight>
                <a:latin typeface="inherit"/>
              </a:rPr>
              <a:t>With property prices continuing to rise against a backdrop of low wage growth, the gap between the two was likely to continue to widen</a:t>
            </a:r>
          </a:p>
          <a:p>
            <a:pPr algn="l" fontAlgn="base"/>
            <a:endParaRPr lang="en-US" b="0" i="0" dirty="0">
              <a:solidFill>
                <a:srgbClr val="3C475B"/>
              </a:solidFill>
              <a:effectLst/>
              <a:highlight>
                <a:srgbClr val="FFFFFF"/>
              </a:highlight>
              <a:latin typeface="inheri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AU" sz="1200" kern="1200" dirty="0">
                <a:solidFill>
                  <a:schemeClr val="tx1"/>
                </a:solidFill>
                <a:effectLst/>
                <a:highlight>
                  <a:srgbClr val="FFFFFF"/>
                </a:highlight>
                <a:latin typeface="+mn-lt"/>
                <a:ea typeface="+mn-ea"/>
                <a:cs typeface="+mn-cs"/>
              </a:rPr>
              <a:t>But measured over the longer term, the gap is stark. Over the 12 years to March, home prices across the capitals soared 93.5 per cent, while wages rose 34.7 per cent.</a:t>
            </a:r>
          </a:p>
          <a:p>
            <a:pPr algn="l" fontAlgn="base"/>
            <a:endParaRPr lang="en-US" b="0" i="0" dirty="0">
              <a:solidFill>
                <a:srgbClr val="3C475B"/>
              </a:solidFill>
              <a:effectLst/>
              <a:highlight>
                <a:srgbClr val="FFFFFF"/>
              </a:highlight>
              <a:latin typeface="inherit"/>
            </a:endParaRP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BEACA-CFC5-497B-A5EE-8F0D850CC7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514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943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5761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7/11/2024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051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5552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7/11/2024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7459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288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659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30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163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008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471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7/11/2024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36596516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ettereducation.com.au/"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land.vic.gov.au/valuations/resources-and-reports/property-sales-statis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and.vic.gov.au/valuations/resources-and-reports/property-sales-statistics"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tm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8" name="Picture 47" descr="An abstract genetic concept">
            <a:extLst>
              <a:ext uri="{FF2B5EF4-FFF2-40B4-BE49-F238E27FC236}">
                <a16:creationId xmlns:a16="http://schemas.microsoft.com/office/drawing/2014/main" id="{C6BB73F7-AE34-BAF3-C4A9-C6DC300CAC9B}"/>
              </a:ext>
            </a:extLst>
          </p:cNvPr>
          <p:cNvPicPr>
            <a:picLocks noChangeAspect="1"/>
          </p:cNvPicPr>
          <p:nvPr/>
        </p:nvPicPr>
        <p:blipFill rotWithShape="1">
          <a:blip r:embed="rId2"/>
          <a:srcRect t="24459" b="19291"/>
          <a:stretch/>
        </p:blipFill>
        <p:spPr>
          <a:xfrm>
            <a:off x="20" y="10"/>
            <a:ext cx="12191980" cy="6857989"/>
          </a:xfrm>
          <a:prstGeom prst="rect">
            <a:avLst/>
          </a:prstGeom>
        </p:spPr>
      </p:pic>
      <p:sp>
        <p:nvSpPr>
          <p:cNvPr id="93" name="Flowchart: Document 92">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95" name="Group 94">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6" name="Straight Connector 95">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C2B2D67-C7A3-94EF-D4EC-DCF5FAA45D88}"/>
              </a:ext>
            </a:extLst>
          </p:cNvPr>
          <p:cNvSpPr>
            <a:spLocks noGrp="1"/>
          </p:cNvSpPr>
          <p:nvPr>
            <p:ph type="ctrTitle"/>
          </p:nvPr>
        </p:nvSpPr>
        <p:spPr>
          <a:xfrm>
            <a:off x="537410" y="728905"/>
            <a:ext cx="4567990" cy="3184274"/>
          </a:xfrm>
        </p:spPr>
        <p:txBody>
          <a:bodyPr>
            <a:normAutofit/>
          </a:bodyPr>
          <a:lstStyle/>
          <a:p>
            <a:pPr algn="l"/>
            <a:r>
              <a:rPr lang="en-AU" dirty="0"/>
              <a:t>Housing Affordability</a:t>
            </a:r>
          </a:p>
        </p:txBody>
      </p:sp>
      <p:sp>
        <p:nvSpPr>
          <p:cNvPr id="3" name="Subtitle 2">
            <a:extLst>
              <a:ext uri="{FF2B5EF4-FFF2-40B4-BE49-F238E27FC236}">
                <a16:creationId xmlns:a16="http://schemas.microsoft.com/office/drawing/2014/main" id="{D82E7D70-FDE0-13B0-A31A-6ABD619A9A2B}"/>
              </a:ext>
            </a:extLst>
          </p:cNvPr>
          <p:cNvSpPr>
            <a:spLocks noGrp="1"/>
          </p:cNvSpPr>
          <p:nvPr>
            <p:ph type="subTitle" idx="1"/>
          </p:nvPr>
        </p:nvSpPr>
        <p:spPr>
          <a:xfrm>
            <a:off x="537410" y="4072044"/>
            <a:ext cx="4567990" cy="1495379"/>
          </a:xfrm>
        </p:spPr>
        <p:txBody>
          <a:bodyPr>
            <a:normAutofit/>
          </a:bodyPr>
          <a:lstStyle/>
          <a:p>
            <a:pPr algn="l"/>
            <a:r>
              <a:rPr lang="en-AU" sz="5400" dirty="0"/>
              <a:t>Melbourne</a:t>
            </a:r>
          </a:p>
        </p:txBody>
      </p:sp>
    </p:spTree>
    <p:extLst>
      <p:ext uri="{BB962C8B-B14F-4D97-AF65-F5344CB8AC3E}">
        <p14:creationId xmlns:p14="http://schemas.microsoft.com/office/powerpoint/2010/main" val="3616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7713" y="2385059"/>
            <a:ext cx="10200640" cy="3995103"/>
          </a:xfrm>
        </p:spPr>
        <p:txBody>
          <a:bodyPr>
            <a:normAutofit fontScale="25000" lnSpcReduction="20000"/>
          </a:bodyPr>
          <a:lstStyle/>
          <a:p>
            <a:pPr marL="0" indent="0">
              <a:buNone/>
            </a:pPr>
            <a:r>
              <a:rPr lang="en-AU" sz="4000" b="1" dirty="0">
                <a:latin typeface="Arial" panose="020B0604020202020204" pitchFamily="34" charset="0"/>
                <a:cs typeface="Arial" panose="020B0604020202020204" pitchFamily="34" charset="0"/>
              </a:rPr>
              <a:t>Anticipation for the RBA Cash Rate Decision and Its Impact on Melbourne's Housing Market</a:t>
            </a:r>
          </a:p>
          <a:p>
            <a:pPr marL="0" indent="0">
              <a:buNone/>
            </a:pPr>
            <a:r>
              <a:rPr lang="en-AU" sz="4000" dirty="0">
                <a:latin typeface="Arial" panose="020B0604020202020204" pitchFamily="34" charset="0"/>
                <a:cs typeface="Arial" panose="020B0604020202020204" pitchFamily="34" charset="0"/>
              </a:rPr>
              <a:t>On the upcoming 6th of August 2024, at 2:30 PM, Australians are eagerly awaiting the Reserve Bank of Australia's (RBA) decision on the cash rate, which is largely influenced by the inflation rate, also known as the Consumer Price Index (CPI). A 0.5% increase in the cash rate would result in the average Melburnian with a mortgage of $1,000,000 (median house price in 2023 was $912,255) needing to divert $300 per month from their family holiday budget to cover the additional interest costs.</a:t>
            </a:r>
          </a:p>
          <a:p>
            <a:r>
              <a:rPr lang="en-AU" sz="4000" b="1" dirty="0">
                <a:latin typeface="Arial" panose="020B0604020202020204" pitchFamily="34" charset="0"/>
                <a:cs typeface="Arial" panose="020B0604020202020204" pitchFamily="34" charset="0"/>
              </a:rPr>
              <a:t>Analysis of Inflation Trends</a:t>
            </a:r>
          </a:p>
          <a:p>
            <a:r>
              <a:rPr lang="en-AU" sz="4000" dirty="0">
                <a:latin typeface="Arial" panose="020B0604020202020204" pitchFamily="34" charset="0"/>
                <a:cs typeface="Arial" panose="020B0604020202020204" pitchFamily="34" charset="0"/>
              </a:rPr>
              <a:t>The average inflation rate in Australia has shown a steady increase from 2.6% in 2013 to 5.275% in 2023. This rising trend in inflation is a critical factor considered by the RBA when setting the cash rate.</a:t>
            </a:r>
          </a:p>
          <a:p>
            <a:r>
              <a:rPr lang="en-AU" sz="4000" b="1" dirty="0">
                <a:latin typeface="Arial" panose="020B0604020202020204" pitchFamily="34" charset="0"/>
                <a:cs typeface="Arial" panose="020B0604020202020204" pitchFamily="34" charset="0"/>
              </a:rPr>
              <a:t>Statistical Analysis of Inflation and Housing Prices</a:t>
            </a:r>
          </a:p>
          <a:p>
            <a:r>
              <a:rPr lang="en-AU" sz="4000" b="1" dirty="0">
                <a:latin typeface="Arial" panose="020B0604020202020204" pitchFamily="34" charset="0"/>
                <a:cs typeface="Arial" panose="020B0604020202020204" pitchFamily="34" charset="0"/>
              </a:rPr>
              <a:t>Pearson Correlation</a:t>
            </a:r>
          </a:p>
          <a:p>
            <a:r>
              <a:rPr lang="en-AU" sz="4000" dirty="0">
                <a:latin typeface="Arial" panose="020B0604020202020204" pitchFamily="34" charset="0"/>
                <a:cs typeface="Arial" panose="020B0604020202020204" pitchFamily="34" charset="0"/>
              </a:rPr>
              <a:t>The Pearson correlation coefficient between year-ended weighted median inflation and housing prices is 0.495. This value suggests a moderate positive linear relationship, meaning that as inflation increases, housing prices tend to increase as well.</a:t>
            </a:r>
          </a:p>
          <a:p>
            <a:r>
              <a:rPr lang="en-AU" sz="4000" b="1" dirty="0">
                <a:latin typeface="Arial" panose="020B0604020202020204" pitchFamily="34" charset="0"/>
                <a:cs typeface="Arial" panose="020B0604020202020204" pitchFamily="34" charset="0"/>
              </a:rPr>
              <a:t>P-value</a:t>
            </a:r>
          </a:p>
          <a:p>
            <a:r>
              <a:rPr lang="en-AU" sz="4000" dirty="0">
                <a:latin typeface="Arial" panose="020B0604020202020204" pitchFamily="34" charset="0"/>
                <a:cs typeface="Arial" panose="020B0604020202020204" pitchFamily="34" charset="0"/>
              </a:rPr>
              <a:t>The p-value associated with this correlation is 0.122. Since this p-value is greater than the common significance threshold of 0.05, we fail to reject the null hypothesis at the 5% significance level. This indicates that there is not enough statistical evidence to conclude that the observed correlation between inflation and housing prices is significantly different from zero.</a:t>
            </a:r>
          </a:p>
          <a:p>
            <a:r>
              <a:rPr lang="en-AU" sz="4000" b="1" dirty="0">
                <a:latin typeface="Arial" panose="020B0604020202020204" pitchFamily="34" charset="0"/>
                <a:cs typeface="Arial" panose="020B0604020202020204" pitchFamily="34" charset="0"/>
              </a:rPr>
              <a:t>Conclusion</a:t>
            </a:r>
          </a:p>
          <a:p>
            <a:r>
              <a:rPr lang="en-AU" sz="4000" dirty="0">
                <a:latin typeface="Arial" panose="020B0604020202020204" pitchFamily="34" charset="0"/>
                <a:cs typeface="Arial" panose="020B0604020202020204" pitchFamily="34" charset="0"/>
              </a:rPr>
              <a:t>In conclusion, while there is a moderate positive correlation between inflation (CPI) and housing prices, the statistical evidence is not strong enough to definitively state that CPI significantly contributes to the housing price crisis in Melbourne. The upcoming RBA decision on the cash rate, influenced by rising inflation, will have a direct impact on mortgage costs for Melburnians, highlighting the complex interplay between economic factors and the housing market.</a:t>
            </a:r>
          </a:p>
          <a:p>
            <a:endParaRPr lang="en-AU" dirty="0"/>
          </a:p>
        </p:txBody>
      </p:sp>
      <p:pic>
        <p:nvPicPr>
          <p:cNvPr id="4" name="Picture 3"/>
          <p:cNvPicPr/>
          <p:nvPr/>
        </p:nvPicPr>
        <p:blipFill>
          <a:blip r:embed="rId2"/>
          <a:stretch>
            <a:fillRect/>
          </a:stretch>
        </p:blipFill>
        <p:spPr>
          <a:xfrm>
            <a:off x="747713" y="162560"/>
            <a:ext cx="4543425" cy="2019300"/>
          </a:xfrm>
          <a:prstGeom prst="rect">
            <a:avLst/>
          </a:prstGeom>
        </p:spPr>
      </p:pic>
      <p:pic>
        <p:nvPicPr>
          <p:cNvPr id="6" name="Picture 5"/>
          <p:cNvPicPr>
            <a:picLocks noChangeAspect="1"/>
          </p:cNvPicPr>
          <p:nvPr/>
        </p:nvPicPr>
        <p:blipFill>
          <a:blip r:embed="rId3"/>
          <a:stretch>
            <a:fillRect/>
          </a:stretch>
        </p:blipFill>
        <p:spPr>
          <a:xfrm>
            <a:off x="5818666" y="162560"/>
            <a:ext cx="4341018" cy="2021084"/>
          </a:xfrm>
          <a:prstGeom prst="rect">
            <a:avLst/>
          </a:prstGeom>
        </p:spPr>
      </p:pic>
    </p:spTree>
    <p:extLst>
      <p:ext uri="{BB962C8B-B14F-4D97-AF65-F5344CB8AC3E}">
        <p14:creationId xmlns:p14="http://schemas.microsoft.com/office/powerpoint/2010/main" val="62285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79394" y="3673125"/>
            <a:ext cx="4731543" cy="2389537"/>
          </a:xfrm>
          <a:prstGeom prst="rect">
            <a:avLst/>
          </a:prstGeom>
        </p:spPr>
      </p:pic>
      <p:sp>
        <p:nvSpPr>
          <p:cNvPr id="2" name="Title 1"/>
          <p:cNvSpPr>
            <a:spLocks noGrp="1"/>
          </p:cNvSpPr>
          <p:nvPr>
            <p:ph type="title"/>
          </p:nvPr>
        </p:nvSpPr>
        <p:spPr/>
        <p:txBody>
          <a:bodyPr>
            <a:normAutofit/>
          </a:bodyPr>
          <a:lstStyle/>
          <a:p>
            <a:r>
              <a:rPr lang="en-AU" sz="2000" b="1" dirty="0">
                <a:latin typeface="Abadi" panose="020B0604020104020204" pitchFamily="34" charset="0"/>
              </a:rPr>
              <a:t>Household debt to income</a:t>
            </a:r>
          </a:p>
        </p:txBody>
      </p:sp>
      <p:sp>
        <p:nvSpPr>
          <p:cNvPr id="3" name="Content Placeholder 2"/>
          <p:cNvSpPr>
            <a:spLocks noGrp="1"/>
          </p:cNvSpPr>
          <p:nvPr>
            <p:ph idx="1"/>
          </p:nvPr>
        </p:nvSpPr>
        <p:spPr/>
        <p:txBody>
          <a:bodyPr>
            <a:normAutofit fontScale="77500" lnSpcReduction="20000"/>
          </a:bodyPr>
          <a:lstStyle/>
          <a:p>
            <a:r>
              <a:rPr lang="en-AU" sz="2600" b="1" dirty="0">
                <a:latin typeface="Abadi" panose="020B0604020104020204" pitchFamily="34" charset="0"/>
              </a:rPr>
              <a:t>Statistical Analysis of Household Debt to Housing Price</a:t>
            </a:r>
          </a:p>
          <a:p>
            <a:r>
              <a:rPr lang="en-AU" sz="2600" b="1" dirty="0">
                <a:latin typeface="Abadi" panose="020B0604020104020204" pitchFamily="34" charset="0"/>
              </a:rPr>
              <a:t>Pearson Correlation</a:t>
            </a:r>
          </a:p>
          <a:p>
            <a:r>
              <a:rPr lang="en-AU" sz="2600" dirty="0">
                <a:latin typeface="Abadi" panose="020B0604020104020204" pitchFamily="34" charset="0"/>
              </a:rPr>
              <a:t>The Pearson correlation coefficient between household debt and housing prices is 0.858. This value indicates a very strong positive linear relationship between the two variables, meaning that as household debt increases, housing prices also tend to increase significantly.</a:t>
            </a:r>
          </a:p>
          <a:p>
            <a:r>
              <a:rPr lang="en-AU" sz="2600" b="1" dirty="0">
                <a:latin typeface="Abadi" panose="020B0604020104020204" pitchFamily="34" charset="0"/>
              </a:rPr>
              <a:t>P-value</a:t>
            </a:r>
          </a:p>
          <a:p>
            <a:r>
              <a:rPr lang="en-AU" sz="2600" dirty="0">
                <a:latin typeface="Abadi" panose="020B0604020104020204" pitchFamily="34" charset="0"/>
              </a:rPr>
              <a:t>The p-value associated with this correlation is 4.79×10−84.79 \times 10^{-8}4.79×10−8, which is much less than the common significance threshold of 0.05. This indicates that the observed correlation is statistically significant. There is strong evidence to reject the null hypothesis, which states that there is no relationship between household debt and housing prices. Therefore, the observed strong positive correlation is very unlikely to be due to random chance.</a:t>
            </a:r>
          </a:p>
          <a:p>
            <a:endParaRPr lang="en-AU" dirty="0"/>
          </a:p>
        </p:txBody>
      </p:sp>
    </p:spTree>
    <p:extLst>
      <p:ext uri="{BB962C8B-B14F-4D97-AF65-F5344CB8AC3E}">
        <p14:creationId xmlns:p14="http://schemas.microsoft.com/office/powerpoint/2010/main" val="41429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8560" y="421323"/>
            <a:ext cx="8260080" cy="838517"/>
          </a:xfrm>
        </p:spPr>
        <p:txBody>
          <a:bodyPr/>
          <a:lstStyle/>
          <a:p>
            <a:r>
              <a:rPr lang="en-AU" dirty="0"/>
              <a:t>There is hope</a:t>
            </a:r>
          </a:p>
        </p:txBody>
      </p:sp>
      <p:pic>
        <p:nvPicPr>
          <p:cNvPr id="4" name="Picture 3"/>
          <p:cNvPicPr>
            <a:picLocks noChangeAspect="1"/>
          </p:cNvPicPr>
          <p:nvPr/>
        </p:nvPicPr>
        <p:blipFill>
          <a:blip r:embed="rId2"/>
          <a:stretch>
            <a:fillRect/>
          </a:stretch>
        </p:blipFill>
        <p:spPr>
          <a:xfrm>
            <a:off x="3608387" y="1695450"/>
            <a:ext cx="3400425" cy="3467100"/>
          </a:xfrm>
          <a:prstGeom prst="rect">
            <a:avLst/>
          </a:prstGeom>
        </p:spPr>
      </p:pic>
    </p:spTree>
    <p:extLst>
      <p:ext uri="{BB962C8B-B14F-4D97-AF65-F5344CB8AC3E}">
        <p14:creationId xmlns:p14="http://schemas.microsoft.com/office/powerpoint/2010/main" val="213040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CF31-53D7-526F-6986-6EBF5D58A2F2}"/>
              </a:ext>
            </a:extLst>
          </p:cNvPr>
          <p:cNvSpPr>
            <a:spLocks noGrp="1"/>
          </p:cNvSpPr>
          <p:nvPr>
            <p:ph type="title"/>
          </p:nvPr>
        </p:nvSpPr>
        <p:spPr>
          <a:xfrm>
            <a:off x="838200" y="32304"/>
            <a:ext cx="10515600" cy="1325563"/>
          </a:xfrm>
        </p:spPr>
        <p:txBody>
          <a:bodyPr>
            <a:normAutofit/>
          </a:bodyPr>
          <a:lstStyle/>
          <a:p>
            <a:pPr algn="ctr"/>
            <a:r>
              <a:rPr lang="en-AU" sz="2000" b="1" dirty="0">
                <a:latin typeface="Arial" panose="020B0604020202020204" pitchFamily="34" charset="0"/>
                <a:cs typeface="Arial" panose="020B0604020202020204" pitchFamily="34" charset="0"/>
              </a:rPr>
              <a:t>Impact of School Rank on Melbourne House Prices</a:t>
            </a:r>
            <a:br>
              <a:rPr lang="en-AU" sz="2000" b="1" dirty="0">
                <a:latin typeface="Arial" panose="020B0604020202020204" pitchFamily="34" charset="0"/>
                <a:cs typeface="Arial" panose="020B0604020202020204" pitchFamily="34" charset="0"/>
              </a:rPr>
            </a:br>
            <a:r>
              <a:rPr lang="en-AU" sz="2000" b="1" dirty="0">
                <a:latin typeface="Arial" panose="020B0604020202020204" pitchFamily="34" charset="0"/>
                <a:cs typeface="Arial" panose="020B0604020202020204" pitchFamily="34" charset="0"/>
              </a:rPr>
              <a:t>Presenter-Rakhi</a:t>
            </a:r>
          </a:p>
        </p:txBody>
      </p:sp>
      <p:sp>
        <p:nvSpPr>
          <p:cNvPr id="3" name="Text Placeholder 2">
            <a:extLst>
              <a:ext uri="{FF2B5EF4-FFF2-40B4-BE49-F238E27FC236}">
                <a16:creationId xmlns:a16="http://schemas.microsoft.com/office/drawing/2014/main" id="{CAFE3CA7-3A90-3DC5-96C0-3FD915A9FB77}"/>
              </a:ext>
            </a:extLst>
          </p:cNvPr>
          <p:cNvSpPr>
            <a:spLocks noGrp="1"/>
          </p:cNvSpPr>
          <p:nvPr>
            <p:ph type="body" idx="1"/>
          </p:nvPr>
        </p:nvSpPr>
        <p:spPr>
          <a:xfrm>
            <a:off x="497840" y="1690688"/>
            <a:ext cx="5598160" cy="2378869"/>
          </a:xfrm>
        </p:spPr>
        <p:txBody>
          <a:bodyPr>
            <a:normAutofit fontScale="85000" lnSpcReduction="20000"/>
          </a:bodyPr>
          <a:lstStyle/>
          <a:p>
            <a:endParaRPr lang="en-AU" dirty="0"/>
          </a:p>
          <a:p>
            <a:r>
              <a:rPr lang="en-AU" dirty="0">
                <a:latin typeface="Arial" panose="020B0604020202020204" pitchFamily="34" charset="0"/>
                <a:cs typeface="Arial" panose="020B0604020202020204" pitchFamily="34" charset="0"/>
              </a:rPr>
              <a:t>Data Sources : </a:t>
            </a:r>
          </a:p>
          <a:p>
            <a:r>
              <a:rPr lang="en-AU" dirty="0">
                <a:latin typeface="Arial" panose="020B0604020202020204" pitchFamily="34" charset="0"/>
                <a:cs typeface="Arial" panose="020B0604020202020204" pitchFamily="34" charset="0"/>
              </a:rPr>
              <a:t>Better Education </a:t>
            </a:r>
            <a:r>
              <a:rPr lang="en-AU" dirty="0">
                <a:latin typeface="Arial" panose="020B0604020202020204" pitchFamily="34" charset="0"/>
                <a:cs typeface="Arial" panose="020B0604020202020204" pitchFamily="34" charset="0"/>
                <a:hlinkClick r:id="rId3"/>
              </a:rPr>
              <a:t>https://bettereducation.com.au/</a:t>
            </a: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Property Sales Statistics:</a:t>
            </a:r>
          </a:p>
          <a:p>
            <a:r>
              <a:rPr lang="en-US" dirty="0">
                <a:latin typeface="Arial" panose="020B0604020202020204" pitchFamily="34" charset="0"/>
                <a:cs typeface="Arial" panose="020B0604020202020204" pitchFamily="34" charset="0"/>
                <a:hlinkClick r:id="rId4"/>
              </a:rPr>
              <a:t>Property sales statistics (land.vic.gov.au)</a:t>
            </a:r>
            <a:endParaRPr lang="en-AU" dirty="0">
              <a:latin typeface="Arial" panose="020B0604020202020204" pitchFamily="34" charset="0"/>
              <a:cs typeface="Arial" panose="020B0604020202020204" pitchFamily="34" charset="0"/>
            </a:endParaRPr>
          </a:p>
          <a:p>
            <a:endParaRPr lang="en-AU" dirty="0"/>
          </a:p>
        </p:txBody>
      </p:sp>
      <p:sp>
        <p:nvSpPr>
          <p:cNvPr id="9" name="Footer Placeholder 8">
            <a:extLst>
              <a:ext uri="{FF2B5EF4-FFF2-40B4-BE49-F238E27FC236}">
                <a16:creationId xmlns:a16="http://schemas.microsoft.com/office/drawing/2014/main" id="{6615744A-FDF4-F376-1555-2E937F70E517}"/>
              </a:ext>
            </a:extLst>
          </p:cNvPr>
          <p:cNvSpPr>
            <a:spLocks noGrp="1"/>
          </p:cNvSpPr>
          <p:nvPr>
            <p:ph type="ftr" sz="quarter" idx="11"/>
          </p:nvPr>
        </p:nvSpPr>
        <p:spPr>
          <a:xfrm>
            <a:off x="71120" y="6319838"/>
            <a:ext cx="1212087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14" name="TextBox 13">
            <a:extLst>
              <a:ext uri="{FF2B5EF4-FFF2-40B4-BE49-F238E27FC236}">
                <a16:creationId xmlns:a16="http://schemas.microsoft.com/office/drawing/2014/main" id="{36ADAF46-7FF0-4DCA-2C18-5BE2A22F264E}"/>
              </a:ext>
            </a:extLst>
          </p:cNvPr>
          <p:cNvSpPr txBox="1"/>
          <p:nvPr/>
        </p:nvSpPr>
        <p:spPr>
          <a:xfrm>
            <a:off x="6350000" y="1845053"/>
            <a:ext cx="5344160" cy="1015663"/>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Testing Techniques:</a:t>
            </a: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Hypothesis Testing</a:t>
            </a:r>
            <a:endParaRPr lang="en-AU" sz="20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183F572-3D5F-4507-2026-611317509DB1}"/>
              </a:ext>
            </a:extLst>
          </p:cNvPr>
          <p:cNvSpPr txBox="1"/>
          <p:nvPr/>
        </p:nvSpPr>
        <p:spPr>
          <a:xfrm>
            <a:off x="426422" y="4223922"/>
            <a:ext cx="8370277" cy="1938992"/>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Research Questions: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How does the rank of schools within a suburb influence the annual growth rate of house prices</a:t>
            </a: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Is there a correlation between the per annum growth of house prices and the school rank of the suburb?</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5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blue dots&#10;&#10;Description automatically generated">
            <a:extLst>
              <a:ext uri="{FF2B5EF4-FFF2-40B4-BE49-F238E27FC236}">
                <a16:creationId xmlns:a16="http://schemas.microsoft.com/office/drawing/2014/main" id="{58B22388-4C08-573A-4560-6129E761E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26" y="1046480"/>
            <a:ext cx="6194434" cy="3918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Footer Placeholder 5">
            <a:extLst>
              <a:ext uri="{FF2B5EF4-FFF2-40B4-BE49-F238E27FC236}">
                <a16:creationId xmlns:a16="http://schemas.microsoft.com/office/drawing/2014/main" id="{C949FD6A-045C-BDD1-B5DB-BA55B9CC4337}"/>
              </a:ext>
            </a:extLst>
          </p:cNvPr>
          <p:cNvSpPr>
            <a:spLocks noGrp="1"/>
          </p:cNvSpPr>
          <p:nvPr>
            <p:ph type="ftr" sz="quarter" idx="11"/>
          </p:nvPr>
        </p:nvSpPr>
        <p:spPr>
          <a:xfrm>
            <a:off x="487680" y="6319838"/>
            <a:ext cx="1107439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extBox 6">
            <a:extLst>
              <a:ext uri="{FF2B5EF4-FFF2-40B4-BE49-F238E27FC236}">
                <a16:creationId xmlns:a16="http://schemas.microsoft.com/office/drawing/2014/main" id="{8DEDF639-1C37-05E6-A14F-52D25A3DFCCF}"/>
              </a:ext>
            </a:extLst>
          </p:cNvPr>
          <p:cNvSpPr txBox="1"/>
          <p:nvPr/>
        </p:nvSpPr>
        <p:spPr>
          <a:xfrm>
            <a:off x="3313743" y="284699"/>
            <a:ext cx="6776720"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Suburb Per Annum Growth</a:t>
            </a:r>
            <a:endParaRPr lang="en-AU" sz="2000" b="1"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1F1595-2658-CB3C-65ED-8DF53EAD81AE}"/>
              </a:ext>
            </a:extLst>
          </p:cNvPr>
          <p:cNvSpPr txBox="1"/>
          <p:nvPr/>
        </p:nvSpPr>
        <p:spPr>
          <a:xfrm>
            <a:off x="6702103" y="1656260"/>
            <a:ext cx="5069840" cy="2031325"/>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(H0): There is no correlation between per annum growth of house prices and the school rank of the suburb. Alternative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Hypothesis (H1): There is a correlation between per annum growth of house prices and the school rank of the suburb</a:t>
            </a:r>
            <a:r>
              <a:rPr lang="en-GB" dirty="0">
                <a:latin typeface="Arial" panose="020B0604020202020204" pitchFamily="34" charset="0"/>
                <a:cs typeface="Arial" panose="020B0604020202020204" pitchFamily="34" charset="0"/>
              </a:rPr>
              <a:t>.</a:t>
            </a:r>
            <a:endParaRPr lang="en-AU"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D4F7050-7FAD-A289-2260-8A50EFC604E1}"/>
              </a:ext>
            </a:extLst>
          </p:cNvPr>
          <p:cNvSpPr txBox="1"/>
          <p:nvPr/>
        </p:nvSpPr>
        <p:spPr>
          <a:xfrm>
            <a:off x="2661920" y="5354210"/>
            <a:ext cx="74980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0.18743152347370493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0.06320660201433415 </a:t>
            </a:r>
          </a:p>
        </p:txBody>
      </p:sp>
    </p:spTree>
    <p:extLst>
      <p:ext uri="{BB962C8B-B14F-4D97-AF65-F5344CB8AC3E}">
        <p14:creationId xmlns:p14="http://schemas.microsoft.com/office/powerpoint/2010/main" val="234866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dots&#10;&#10;Description automatically generated">
            <a:extLst>
              <a:ext uri="{FF2B5EF4-FFF2-40B4-BE49-F238E27FC236}">
                <a16:creationId xmlns:a16="http://schemas.microsoft.com/office/drawing/2014/main" id="{98C033CA-6388-7B0B-E575-4230FB6C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4" y="1044084"/>
            <a:ext cx="5873758" cy="35242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Footer Placeholder 1">
            <a:extLst>
              <a:ext uri="{FF2B5EF4-FFF2-40B4-BE49-F238E27FC236}">
                <a16:creationId xmlns:a16="http://schemas.microsoft.com/office/drawing/2014/main" id="{1D114FC1-9697-2DAA-E951-401C456C836F}"/>
              </a:ext>
            </a:extLst>
          </p:cNvPr>
          <p:cNvSpPr>
            <a:spLocks noGrp="1"/>
          </p:cNvSpPr>
          <p:nvPr>
            <p:ph type="ftr" sz="quarter" idx="11"/>
          </p:nvPr>
        </p:nvSpPr>
        <p:spPr>
          <a:xfrm>
            <a:off x="146043" y="6319838"/>
            <a:ext cx="12045958"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4" name="TextBox 3">
            <a:extLst>
              <a:ext uri="{FF2B5EF4-FFF2-40B4-BE49-F238E27FC236}">
                <a16:creationId xmlns:a16="http://schemas.microsoft.com/office/drawing/2014/main" id="{D5C98251-BF4C-900E-E3CA-D387C83C6BBE}"/>
              </a:ext>
            </a:extLst>
          </p:cNvPr>
          <p:cNvSpPr txBox="1"/>
          <p:nvPr/>
        </p:nvSpPr>
        <p:spPr>
          <a:xfrm>
            <a:off x="3334043" y="173037"/>
            <a:ext cx="7160455"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House Prices</a:t>
            </a:r>
            <a:endParaRPr lang="en-AU" sz="20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57FE7ED-96A0-65DB-934A-00B9F411E905}"/>
              </a:ext>
            </a:extLst>
          </p:cNvPr>
          <p:cNvSpPr txBox="1"/>
          <p:nvPr/>
        </p:nvSpPr>
        <p:spPr>
          <a:xfrm>
            <a:off x="2097428" y="5167585"/>
            <a:ext cx="7997143"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-0.29597163226278067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0.0029353964662798466 </a:t>
            </a:r>
          </a:p>
        </p:txBody>
      </p:sp>
      <p:sp>
        <p:nvSpPr>
          <p:cNvPr id="12" name="TextBox 11">
            <a:extLst>
              <a:ext uri="{FF2B5EF4-FFF2-40B4-BE49-F238E27FC236}">
                <a16:creationId xmlns:a16="http://schemas.microsoft.com/office/drawing/2014/main" id="{C72F0BF4-4EAA-1939-654E-E83E44EE7F42}"/>
              </a:ext>
            </a:extLst>
          </p:cNvPr>
          <p:cNvSpPr txBox="1"/>
          <p:nvPr/>
        </p:nvSpPr>
        <p:spPr>
          <a:xfrm>
            <a:off x="6471138" y="1791044"/>
            <a:ext cx="5425597" cy="1477328"/>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(H₀): No correlation exists between house price growth and school rank.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Alternate Hypothesis (H₁): A correlation exists between house price growth and school rank.</a:t>
            </a:r>
            <a:endParaRPr lang="en-A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64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97EC-E453-F03B-2B6D-462C5E218B59}"/>
              </a:ext>
            </a:extLst>
          </p:cNvPr>
          <p:cNvSpPr>
            <a:spLocks noGrp="1"/>
          </p:cNvSpPr>
          <p:nvPr>
            <p:ph type="title"/>
          </p:nvPr>
        </p:nvSpPr>
        <p:spPr>
          <a:xfrm>
            <a:off x="553998" y="336989"/>
            <a:ext cx="10722932" cy="1325563"/>
          </a:xfrm>
        </p:spPr>
        <p:txBody>
          <a:bodyPr/>
          <a:lstStyle/>
          <a:p>
            <a:pPr algn="ctr"/>
            <a:r>
              <a:rPr lang="en-GB" dirty="0"/>
              <a:t>Summary</a:t>
            </a:r>
            <a:endParaRPr lang="en-AU" dirty="0"/>
          </a:p>
        </p:txBody>
      </p:sp>
      <p:sp>
        <p:nvSpPr>
          <p:cNvPr id="3" name="Footer Placeholder 2">
            <a:extLst>
              <a:ext uri="{FF2B5EF4-FFF2-40B4-BE49-F238E27FC236}">
                <a16:creationId xmlns:a16="http://schemas.microsoft.com/office/drawing/2014/main" id="{8725B1BE-0744-4FD9-ADE7-BD5204552BBA}"/>
              </a:ext>
            </a:extLst>
          </p:cNvPr>
          <p:cNvSpPr>
            <a:spLocks noGrp="1"/>
          </p:cNvSpPr>
          <p:nvPr>
            <p:ph type="ftr" sz="quarter" idx="11"/>
          </p:nvPr>
        </p:nvSpPr>
        <p:spPr>
          <a:xfrm>
            <a:off x="1364566" y="6319838"/>
            <a:ext cx="9101797"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itle 1">
            <a:extLst>
              <a:ext uri="{FF2B5EF4-FFF2-40B4-BE49-F238E27FC236}">
                <a16:creationId xmlns:a16="http://schemas.microsoft.com/office/drawing/2014/main" id="{E6208886-2907-4BA3-B39E-00AB01ADD7F5}"/>
              </a:ext>
            </a:extLst>
          </p:cNvPr>
          <p:cNvSpPr txBox="1">
            <a:spLocks/>
          </p:cNvSpPr>
          <p:nvPr/>
        </p:nvSpPr>
        <p:spPr>
          <a:xfrm>
            <a:off x="734534" y="1409333"/>
            <a:ext cx="10722932" cy="4788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just"/>
            <a:endParaRPr lang="en-GB" sz="3200" dirty="0"/>
          </a:p>
        </p:txBody>
      </p:sp>
      <p:sp>
        <p:nvSpPr>
          <p:cNvPr id="8" name="TextBox 7">
            <a:extLst>
              <a:ext uri="{FF2B5EF4-FFF2-40B4-BE49-F238E27FC236}">
                <a16:creationId xmlns:a16="http://schemas.microsoft.com/office/drawing/2014/main" id="{EACF3B30-8FB5-0901-A626-A28FA27AE408}"/>
              </a:ext>
            </a:extLst>
          </p:cNvPr>
          <p:cNvSpPr txBox="1"/>
          <p:nvPr/>
        </p:nvSpPr>
        <p:spPr>
          <a:xfrm>
            <a:off x="999065" y="2094689"/>
            <a:ext cx="9211733"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increase is more in good school suburbs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per annum growth is weakly corelated with school ranking</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Good school suburbs are less affordable</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67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grpSp>
        <p:nvGrpSpPr>
          <p:cNvPr id="9" name="Group 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Freeform: Shape 3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2" name="Freeform: Shape 4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44" name="Group 43">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6" name="Straight Connector 75">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 name="Rectangle 105">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08" name="Rectangle 107">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0" name="Right Triangle 10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2" name="Freeform: Shape 111">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114" name="Group 11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44" name="Straight Connector 143">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9CBE33E-2BF5-3C49-1FF9-D827536A69EE}"/>
              </a:ext>
            </a:extLst>
          </p:cNvPr>
          <p:cNvSpPr txBox="1"/>
          <p:nvPr/>
        </p:nvSpPr>
        <p:spPr>
          <a:xfrm>
            <a:off x="3572423" y="477147"/>
            <a:ext cx="5813687" cy="5545420"/>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110000"/>
              </a:lnSpc>
              <a:spcBef>
                <a:spcPts val="0"/>
              </a:spcBef>
              <a:spcAft>
                <a:spcPts val="600"/>
              </a:spcAft>
              <a:buClr>
                <a:srgbClr val="FFFFFF"/>
              </a:buClr>
              <a:buSzPct val="75000"/>
              <a:buFont typeface="+mj-lt"/>
              <a:buAutoNum type="arabicPeriod"/>
              <a:tabLst/>
              <a:defRPr/>
            </a:pPr>
            <a:r>
              <a:rPr kumimoji="0" lang="en-US" sz="1800" b="0" i="0" u="none" strike="noStrike" kern="1200" cap="none" spc="0" normalizeH="0" baseline="0" noProof="0" dirty="0">
                <a:ln>
                  <a:noFill/>
                </a:ln>
                <a:solidFill>
                  <a:srgbClr val="24393F"/>
                </a:solidFill>
                <a:effectLst/>
                <a:uLnTx/>
                <a:uFillTx/>
                <a:latin typeface="Avenir Next LT Pro"/>
                <a:ea typeface="+mn-ea"/>
                <a:cs typeface="+mn-cs"/>
              </a:rPr>
              <a:t>Data Sources | Data Preparation | Analysis</a:t>
            </a:r>
          </a:p>
        </p:txBody>
      </p:sp>
      <p:sp>
        <p:nvSpPr>
          <p:cNvPr id="3" name="TextBox 2">
            <a:extLst>
              <a:ext uri="{FF2B5EF4-FFF2-40B4-BE49-F238E27FC236}">
                <a16:creationId xmlns:a16="http://schemas.microsoft.com/office/drawing/2014/main" id="{A1F87788-E62F-69A3-3134-03635FEB7BB7}"/>
              </a:ext>
            </a:extLst>
          </p:cNvPr>
          <p:cNvSpPr txBox="1"/>
          <p:nvPr/>
        </p:nvSpPr>
        <p:spPr>
          <a:xfrm>
            <a:off x="3794201" y="4058445"/>
            <a:ext cx="452519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a:ea typeface="+mn-ea"/>
                <a:cs typeface="+mn-cs"/>
                <a:hlinkClick r:id="rId2"/>
              </a:rPr>
              <a:t>Property sales statistics (land.vic.gov.au)</a:t>
            </a:r>
            <a:r>
              <a:rPr kumimoji="0" lang="en-US" sz="1800" b="0" i="0" u="none" strike="noStrike" kern="1200" cap="none" spc="0" normalizeH="0" baseline="0" noProof="0" dirty="0">
                <a:ln>
                  <a:noFill/>
                </a:ln>
                <a:solidFill>
                  <a:srgbClr val="000000"/>
                </a:solidFill>
                <a:effectLst/>
                <a:uLnTx/>
                <a:uFillTx/>
                <a:latin typeface="Avenir Next LT Pro"/>
                <a:ea typeface="+mn-ea"/>
                <a:cs typeface="+mn-cs"/>
              </a:rPr>
              <a:t> https://www.abs.gov.au/statistics/labour/earnings-and-working-conditions/average-weekly-earnings-australia/nov-2023</a:t>
            </a:r>
            <a:endParaRPr kumimoji="0" lang="en-AU" sz="1800" b="0" i="0" u="none" strike="noStrike" kern="1200" cap="none" spc="0" normalizeH="0" baseline="0" noProof="0" dirty="0">
              <a:ln>
                <a:noFill/>
              </a:ln>
              <a:solidFill>
                <a:srgbClr val="000000"/>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682AB0A6-F478-46AB-B33F-DAE5DF20AEDD}"/>
              </a:ext>
            </a:extLst>
          </p:cNvPr>
          <p:cNvPicPr>
            <a:picLocks noChangeAspect="1"/>
          </p:cNvPicPr>
          <p:nvPr/>
        </p:nvPicPr>
        <p:blipFill>
          <a:blip r:embed="rId3"/>
          <a:stretch>
            <a:fillRect/>
          </a:stretch>
        </p:blipFill>
        <p:spPr>
          <a:xfrm>
            <a:off x="165160" y="519554"/>
            <a:ext cx="3498878" cy="1584051"/>
          </a:xfrm>
          <a:prstGeom prst="rect">
            <a:avLst/>
          </a:prstGeom>
        </p:spPr>
      </p:pic>
      <p:pic>
        <p:nvPicPr>
          <p:cNvPr id="5" name="Picture 4">
            <a:extLst>
              <a:ext uri="{FF2B5EF4-FFF2-40B4-BE49-F238E27FC236}">
                <a16:creationId xmlns:a16="http://schemas.microsoft.com/office/drawing/2014/main" id="{BA44A21B-FBE8-4F8A-A0BA-F014D0EE505C}"/>
              </a:ext>
            </a:extLst>
          </p:cNvPr>
          <p:cNvPicPr>
            <a:picLocks noChangeAspect="1"/>
          </p:cNvPicPr>
          <p:nvPr/>
        </p:nvPicPr>
        <p:blipFill>
          <a:blip r:embed="rId4"/>
          <a:stretch>
            <a:fillRect/>
          </a:stretch>
        </p:blipFill>
        <p:spPr>
          <a:xfrm>
            <a:off x="214519" y="2214046"/>
            <a:ext cx="3447983" cy="1903062"/>
          </a:xfrm>
          <a:prstGeom prst="rect">
            <a:avLst/>
          </a:prstGeom>
        </p:spPr>
      </p:pic>
      <p:pic>
        <p:nvPicPr>
          <p:cNvPr id="6" name="Picture 5">
            <a:extLst>
              <a:ext uri="{FF2B5EF4-FFF2-40B4-BE49-F238E27FC236}">
                <a16:creationId xmlns:a16="http://schemas.microsoft.com/office/drawing/2014/main" id="{66F5863A-0C15-4FE3-A761-8A1C8BEC0900}"/>
              </a:ext>
            </a:extLst>
          </p:cNvPr>
          <p:cNvPicPr>
            <a:picLocks noChangeAspect="1"/>
          </p:cNvPicPr>
          <p:nvPr/>
        </p:nvPicPr>
        <p:blipFill>
          <a:blip r:embed="rId5"/>
          <a:stretch>
            <a:fillRect/>
          </a:stretch>
        </p:blipFill>
        <p:spPr>
          <a:xfrm>
            <a:off x="4003968" y="455426"/>
            <a:ext cx="7006117" cy="1661342"/>
          </a:xfrm>
          <a:prstGeom prst="rect">
            <a:avLst/>
          </a:prstGeom>
        </p:spPr>
      </p:pic>
    </p:spTree>
    <p:extLst>
      <p:ext uri="{BB962C8B-B14F-4D97-AF65-F5344CB8AC3E}">
        <p14:creationId xmlns:p14="http://schemas.microsoft.com/office/powerpoint/2010/main" val="366033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113-3F08-2D33-79B1-505EA8DAD992}"/>
              </a:ext>
            </a:extLst>
          </p:cNvPr>
          <p:cNvSpPr>
            <a:spLocks noGrp="1"/>
          </p:cNvSpPr>
          <p:nvPr>
            <p:ph type="title"/>
          </p:nvPr>
        </p:nvSpPr>
        <p:spPr>
          <a:xfrm>
            <a:off x="421477" y="211849"/>
            <a:ext cx="6159160" cy="2240735"/>
          </a:xfrm>
        </p:spPr>
        <p:txBody>
          <a:bodyPr vert="horz" lIns="91440" tIns="45720" rIns="91440" bIns="45720" rtlCol="0" anchor="ctr">
            <a:normAutofit/>
          </a:bodyPr>
          <a:lstStyle/>
          <a:p>
            <a:r>
              <a:rPr lang="en-US" dirty="0"/>
              <a:t>Melbourne Housing Market heat or not</a:t>
            </a:r>
          </a:p>
        </p:txBody>
      </p:sp>
      <p:sp>
        <p:nvSpPr>
          <p:cNvPr id="4" name="Text Placeholder 3">
            <a:extLst>
              <a:ext uri="{FF2B5EF4-FFF2-40B4-BE49-F238E27FC236}">
                <a16:creationId xmlns:a16="http://schemas.microsoft.com/office/drawing/2014/main" id="{700D2352-7975-9D7B-B3A6-101C4A567228}"/>
              </a:ext>
            </a:extLst>
          </p:cNvPr>
          <p:cNvSpPr>
            <a:spLocks noGrp="1"/>
          </p:cNvSpPr>
          <p:nvPr>
            <p:ph type="body" sz="half" idx="2"/>
          </p:nvPr>
        </p:nvSpPr>
        <p:spPr>
          <a:xfrm>
            <a:off x="457200" y="3264832"/>
            <a:ext cx="6159160" cy="2998983"/>
          </a:xfrm>
        </p:spPr>
        <p:txBody>
          <a:bodyPr vert="horz" lIns="91440" tIns="45720" rIns="91440" bIns="45720" rtlCol="0">
            <a:normAutofit/>
          </a:bodyPr>
          <a:lstStyle/>
          <a:p>
            <a:pPr marL="228600" indent="-228600">
              <a:buFont typeface="+mj-lt"/>
              <a:buAutoNum type="arabicPeriod"/>
            </a:pPr>
            <a:endParaRPr lang="en-US" sz="1800" dirty="0"/>
          </a:p>
        </p:txBody>
      </p:sp>
      <p:pic>
        <p:nvPicPr>
          <p:cNvPr id="6" name="Content Placeholder 5">
            <a:extLst>
              <a:ext uri="{FF2B5EF4-FFF2-40B4-BE49-F238E27FC236}">
                <a16:creationId xmlns:a16="http://schemas.microsoft.com/office/drawing/2014/main" id="{0DC43101-8683-AC20-AEE0-D8F476907ECB}"/>
              </a:ext>
            </a:extLst>
          </p:cNvPr>
          <p:cNvPicPr>
            <a:picLocks noGrp="1" noChangeAspect="1"/>
          </p:cNvPicPr>
          <p:nvPr>
            <p:ph idx="1"/>
          </p:nvPr>
        </p:nvPicPr>
        <p:blipFill>
          <a:blip r:embed="rId3"/>
          <a:stretch>
            <a:fillRect/>
          </a:stretch>
        </p:blipFill>
        <p:spPr>
          <a:xfrm>
            <a:off x="6591037" y="1771289"/>
            <a:ext cx="5111034" cy="3283838"/>
          </a:xfrm>
          <a:prstGeom prst="rect">
            <a:avLst/>
          </a:prstGeom>
        </p:spPr>
      </p:pic>
      <p:pic>
        <p:nvPicPr>
          <p:cNvPr id="8" name="Picture 7">
            <a:extLst>
              <a:ext uri="{FF2B5EF4-FFF2-40B4-BE49-F238E27FC236}">
                <a16:creationId xmlns:a16="http://schemas.microsoft.com/office/drawing/2014/main" id="{9B44CA52-AED6-9138-B31B-2BF4D537BBFF}"/>
              </a:ext>
            </a:extLst>
          </p:cNvPr>
          <p:cNvPicPr>
            <a:picLocks noChangeAspect="1"/>
          </p:cNvPicPr>
          <p:nvPr/>
        </p:nvPicPr>
        <p:blipFill>
          <a:blip r:embed="rId4"/>
          <a:stretch>
            <a:fillRect/>
          </a:stretch>
        </p:blipFill>
        <p:spPr>
          <a:xfrm>
            <a:off x="520572" y="2314495"/>
            <a:ext cx="5483466" cy="2494454"/>
          </a:xfrm>
          <a:prstGeom prst="rect">
            <a:avLst/>
          </a:prstGeom>
        </p:spPr>
      </p:pic>
      <p:pic>
        <p:nvPicPr>
          <p:cNvPr id="10" name="Picture 9">
            <a:extLst>
              <a:ext uri="{FF2B5EF4-FFF2-40B4-BE49-F238E27FC236}">
                <a16:creationId xmlns:a16="http://schemas.microsoft.com/office/drawing/2014/main" id="{924BE3F9-3194-4C9A-BBFE-D2E9CB5F5AE3}"/>
              </a:ext>
            </a:extLst>
          </p:cNvPr>
          <p:cNvPicPr>
            <a:picLocks noChangeAspect="1"/>
          </p:cNvPicPr>
          <p:nvPr/>
        </p:nvPicPr>
        <p:blipFill>
          <a:blip r:embed="rId5"/>
          <a:stretch>
            <a:fillRect/>
          </a:stretch>
        </p:blipFill>
        <p:spPr>
          <a:xfrm>
            <a:off x="405936" y="5266394"/>
            <a:ext cx="7582290" cy="1339919"/>
          </a:xfrm>
          <a:prstGeom prst="rect">
            <a:avLst/>
          </a:prstGeom>
        </p:spPr>
      </p:pic>
      <p:sp>
        <p:nvSpPr>
          <p:cNvPr id="12" name="TextBox 11">
            <a:extLst>
              <a:ext uri="{FF2B5EF4-FFF2-40B4-BE49-F238E27FC236}">
                <a16:creationId xmlns:a16="http://schemas.microsoft.com/office/drawing/2014/main" id="{048E4D7D-49D7-A2B9-452A-DD9F5DBB8DAB}"/>
              </a:ext>
            </a:extLst>
          </p:cNvPr>
          <p:cNvSpPr txBox="1"/>
          <p:nvPr/>
        </p:nvSpPr>
        <p:spPr>
          <a:xfrm>
            <a:off x="8125219" y="5592401"/>
            <a:ext cx="4093779" cy="646331"/>
          </a:xfrm>
          <a:prstGeom prst="rect">
            <a:avLst/>
          </a:prstGeom>
          <a:noFill/>
        </p:spPr>
        <p:txBody>
          <a:bodyPr wrap="square" rtlCol="0">
            <a:spAutoFit/>
          </a:bodyPr>
          <a:lstStyle/>
          <a:p>
            <a:r>
              <a:rPr lang="en-AU" dirty="0">
                <a:highlight>
                  <a:srgbClr val="E1F5FE"/>
                </a:highlight>
                <a:latin typeface="system-ui"/>
              </a:rPr>
              <a:t>Max 10 Year growth : </a:t>
            </a:r>
            <a:r>
              <a:rPr lang="en-AU" b="0" i="0" dirty="0">
                <a:effectLst/>
                <a:highlight>
                  <a:srgbClr val="E1F5FE"/>
                </a:highlight>
                <a:latin typeface="system-ui"/>
              </a:rPr>
              <a:t>MARYSVILLE +285%</a:t>
            </a:r>
          </a:p>
          <a:p>
            <a:r>
              <a:rPr lang="en-AU" dirty="0">
                <a:highlight>
                  <a:srgbClr val="E1F5FE"/>
                </a:highlight>
                <a:latin typeface="system-ui"/>
              </a:rPr>
              <a:t>Min 10 Year </a:t>
            </a:r>
            <a:r>
              <a:rPr lang="en-AU" b="1" dirty="0">
                <a:highlight>
                  <a:srgbClr val="E1F5FE"/>
                </a:highlight>
                <a:latin typeface="system-ui"/>
              </a:rPr>
              <a:t>Growth</a:t>
            </a:r>
            <a:r>
              <a:rPr lang="en-AU" dirty="0">
                <a:highlight>
                  <a:srgbClr val="E1F5FE"/>
                </a:highlight>
                <a:latin typeface="system-ui"/>
              </a:rPr>
              <a:t>: </a:t>
            </a:r>
            <a:r>
              <a:rPr lang="en-US" dirty="0">
                <a:highlight>
                  <a:srgbClr val="E1F5FE"/>
                </a:highlight>
                <a:latin typeface="system-ui"/>
              </a:rPr>
              <a:t>QUAMBATOOK,</a:t>
            </a:r>
            <a:endParaRPr lang="en-AU" dirty="0">
              <a:highlight>
                <a:srgbClr val="E1F5FE"/>
              </a:highlight>
              <a:latin typeface="system-ui"/>
            </a:endParaRPr>
          </a:p>
        </p:txBody>
      </p:sp>
      <p:cxnSp>
        <p:nvCxnSpPr>
          <p:cNvPr id="45" name="Straight Connector 44">
            <a:extLst>
              <a:ext uri="{FF2B5EF4-FFF2-40B4-BE49-F238E27FC236}">
                <a16:creationId xmlns:a16="http://schemas.microsoft.com/office/drawing/2014/main" id="{F96F5EC4-2270-3B14-37C0-CB447A233C64}"/>
              </a:ext>
            </a:extLst>
          </p:cNvPr>
          <p:cNvCxnSpPr>
            <a:cxnSpLocks/>
          </p:cNvCxnSpPr>
          <p:nvPr/>
        </p:nvCxnSpPr>
        <p:spPr>
          <a:xfrm>
            <a:off x="9530765" y="2056522"/>
            <a:ext cx="0" cy="25727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518-48BC-6A80-5A9D-30B47BFAEC6D}"/>
              </a:ext>
            </a:extLst>
          </p:cNvPr>
          <p:cNvSpPr>
            <a:spLocks noGrp="1"/>
          </p:cNvSpPr>
          <p:nvPr>
            <p:ph type="title"/>
          </p:nvPr>
        </p:nvSpPr>
        <p:spPr>
          <a:xfrm>
            <a:off x="839789" y="989012"/>
            <a:ext cx="3421493" cy="662235"/>
          </a:xfrm>
        </p:spPr>
        <p:txBody>
          <a:bodyPr>
            <a:normAutofit fontScale="90000"/>
          </a:bodyPr>
          <a:lstStyle/>
          <a:p>
            <a:r>
              <a:rPr lang="en-AU" dirty="0"/>
              <a:t>Salary VS Price</a:t>
            </a:r>
          </a:p>
        </p:txBody>
      </p:sp>
      <p:sp>
        <p:nvSpPr>
          <p:cNvPr id="4" name="Text Placeholder 3">
            <a:extLst>
              <a:ext uri="{FF2B5EF4-FFF2-40B4-BE49-F238E27FC236}">
                <a16:creationId xmlns:a16="http://schemas.microsoft.com/office/drawing/2014/main" id="{E632C82D-AAA8-8343-32EC-BAFA08D67579}"/>
              </a:ext>
            </a:extLst>
          </p:cNvPr>
          <p:cNvSpPr>
            <a:spLocks noGrp="1"/>
          </p:cNvSpPr>
          <p:nvPr>
            <p:ph type="body" sz="half" idx="2"/>
          </p:nvPr>
        </p:nvSpPr>
        <p:spPr/>
        <p:txBody>
          <a:bodyPr/>
          <a:lstStyle/>
          <a:p>
            <a:endParaRPr lang="en-AU" dirty="0"/>
          </a:p>
        </p:txBody>
      </p:sp>
      <p:pic>
        <p:nvPicPr>
          <p:cNvPr id="12" name="Picture 11">
            <a:extLst>
              <a:ext uri="{FF2B5EF4-FFF2-40B4-BE49-F238E27FC236}">
                <a16:creationId xmlns:a16="http://schemas.microsoft.com/office/drawing/2014/main" id="{ED4CA3E1-2A92-4C6C-288A-7ED25DE0F2AF}"/>
              </a:ext>
            </a:extLst>
          </p:cNvPr>
          <p:cNvPicPr>
            <a:picLocks noChangeAspect="1"/>
          </p:cNvPicPr>
          <p:nvPr/>
        </p:nvPicPr>
        <p:blipFill>
          <a:blip r:embed="rId2"/>
          <a:stretch>
            <a:fillRect/>
          </a:stretch>
        </p:blipFill>
        <p:spPr>
          <a:xfrm>
            <a:off x="5749470" y="497995"/>
            <a:ext cx="5471663" cy="3488080"/>
          </a:xfrm>
          <a:prstGeom prst="rect">
            <a:avLst/>
          </a:prstGeom>
        </p:spPr>
      </p:pic>
      <p:sp>
        <p:nvSpPr>
          <p:cNvPr id="13" name="Rectangle 1">
            <a:extLst>
              <a:ext uri="{FF2B5EF4-FFF2-40B4-BE49-F238E27FC236}">
                <a16:creationId xmlns:a16="http://schemas.microsoft.com/office/drawing/2014/main" id="{D6988C8D-5096-EA72-70AD-DCE38D1FDD58}"/>
              </a:ext>
            </a:extLst>
          </p:cNvPr>
          <p:cNvSpPr>
            <a:spLocks noChangeArrowheads="1"/>
          </p:cNvSpPr>
          <p:nvPr/>
        </p:nvSpPr>
        <p:spPr bwMode="auto">
          <a:xfrm>
            <a:off x="5749470" y="4062345"/>
            <a:ext cx="5692140"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000000"/>
                </a:solidFill>
                <a:effectLst/>
                <a:uLnTx/>
                <a:uFillTx/>
                <a:latin typeface="Arial Unicode MS"/>
                <a:ea typeface="var(--jp-code-font-family)"/>
                <a:cs typeface="+mn-cs"/>
              </a:rPr>
              <a:t>y = 25.25x +-866264.94</a:t>
            </a:r>
            <a:r>
              <a:rPr kumimoji="0" lang="en-US" altLang="en-US" sz="800" b="0" i="0" u="none" strike="noStrike" kern="1200" cap="none" spc="0" normalizeH="0" baseline="0" noProof="0">
                <a:ln>
                  <a:noFill/>
                </a:ln>
                <a:solidFill>
                  <a:srgbClr val="000000"/>
                </a:solidFill>
                <a:effectLst/>
                <a:uLnTx/>
                <a:uFillTx/>
                <a:latin typeface="Avenir Next LT Pro"/>
                <a:ea typeface="+mn-ea"/>
                <a:cs typeface="+mn-cs"/>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B71F20C9-5AC1-4750-BF7A-418712E8617B}"/>
              </a:ext>
            </a:extLst>
          </p:cNvPr>
          <p:cNvPicPr>
            <a:picLocks noChangeAspect="1"/>
          </p:cNvPicPr>
          <p:nvPr/>
        </p:nvPicPr>
        <p:blipFill>
          <a:blip r:embed="rId3"/>
          <a:stretch>
            <a:fillRect/>
          </a:stretch>
        </p:blipFill>
        <p:spPr>
          <a:xfrm>
            <a:off x="1045369" y="1576779"/>
            <a:ext cx="3932237" cy="2159710"/>
          </a:xfrm>
          <a:prstGeom prst="rect">
            <a:avLst/>
          </a:prstGeom>
        </p:spPr>
      </p:pic>
      <p:sp>
        <p:nvSpPr>
          <p:cNvPr id="5" name="TextBox 4">
            <a:extLst>
              <a:ext uri="{FF2B5EF4-FFF2-40B4-BE49-F238E27FC236}">
                <a16:creationId xmlns:a16="http://schemas.microsoft.com/office/drawing/2014/main" id="{3492303B-F0B4-4402-94E2-45CE918FCFD3}"/>
              </a:ext>
            </a:extLst>
          </p:cNvPr>
          <p:cNvSpPr txBox="1"/>
          <p:nvPr/>
        </p:nvSpPr>
        <p:spPr>
          <a:xfrm>
            <a:off x="5749470" y="4276428"/>
            <a:ext cx="5905446"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Null hypothesis</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:There is no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Alternative hypothesis: </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There is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FFFFFF"/>
              </a:solidFill>
              <a:effectLst/>
              <a:uLnTx/>
              <a:uFillTx/>
              <a:latin typeface="Arial Unicode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Person correlation coefficient is :0.95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P-value is </a:t>
            </a:r>
            <a:r>
              <a:rPr kumimoji="0" lang="en-AU" sz="1400" b="1" i="0" u="sng" strike="noStrike" kern="1200" cap="none" spc="0" normalizeH="0" baseline="0" noProof="0" dirty="0">
                <a:ln>
                  <a:noFill/>
                </a:ln>
                <a:solidFill>
                  <a:srgbClr val="FFFFFF"/>
                </a:solidFill>
                <a:effectLst/>
                <a:uLnTx/>
                <a:uFillTx/>
                <a:latin typeface="Arial Unicode MS"/>
                <a:ea typeface="+mn-ea"/>
                <a:cs typeface="+mn-cs"/>
              </a:rPr>
              <a:t>4.805042566975307e-06</a:t>
            </a:r>
            <a:endParaRPr kumimoji="0" lang="en-AU" sz="1400" b="1" i="0" u="sng"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venir Next LT Pro"/>
                <a:ea typeface="+mn-ea"/>
                <a:cs typeface="+mn-cs"/>
              </a:rPr>
              <a:t>The correlation coefficient of 0.95 indicates a strong positive correlation between Melbourne house price and annual salary.</a:t>
            </a:r>
          </a:p>
        </p:txBody>
      </p:sp>
      <p:sp>
        <p:nvSpPr>
          <p:cNvPr id="7" name="AutoShape 2" descr="image.png">
            <a:extLst>
              <a:ext uri="{FF2B5EF4-FFF2-40B4-BE49-F238E27FC236}">
                <a16:creationId xmlns:a16="http://schemas.microsoft.com/office/drawing/2014/main" id="{846FB344-0A7D-400A-A206-5EE0F6E75F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 name="Picture Placeholder 13">
            <a:extLst>
              <a:ext uri="{FF2B5EF4-FFF2-40B4-BE49-F238E27FC236}">
                <a16:creationId xmlns:a16="http://schemas.microsoft.com/office/drawing/2014/main" id="{720AF7CF-EC9C-44AE-ACFE-6F3B285E8EA6}"/>
              </a:ext>
            </a:extLst>
          </p:cNvPr>
          <p:cNvSpPr>
            <a:spLocks noGrp="1"/>
          </p:cNvSpPr>
          <p:nvPr>
            <p:ph type="pic" idx="1"/>
          </p:nvPr>
        </p:nvSpPr>
        <p:spPr/>
        <p:txBody>
          <a:bodyPr/>
          <a:lstStyle/>
          <a:p>
            <a:endParaRPr lang="en-AU"/>
          </a:p>
        </p:txBody>
      </p:sp>
      <p:pic>
        <p:nvPicPr>
          <p:cNvPr id="15" name="Picture 14">
            <a:extLst>
              <a:ext uri="{FF2B5EF4-FFF2-40B4-BE49-F238E27FC236}">
                <a16:creationId xmlns:a16="http://schemas.microsoft.com/office/drawing/2014/main" id="{6086F589-18C4-44C7-A2DF-468523D5E4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400" y="3855066"/>
            <a:ext cx="5293511" cy="2897188"/>
          </a:xfrm>
          <a:prstGeom prst="rect">
            <a:avLst/>
          </a:prstGeom>
          <a:noFill/>
          <a:ln>
            <a:noFill/>
          </a:ln>
        </p:spPr>
      </p:pic>
    </p:spTree>
    <p:extLst>
      <p:ext uri="{BB962C8B-B14F-4D97-AF65-F5344CB8AC3E}">
        <p14:creationId xmlns:p14="http://schemas.microsoft.com/office/powerpoint/2010/main" val="257064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25" name="Group 22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9" name="Straight Connector 118">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6" name="Freeform: Shape 22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7" name="Freeform: Shape 22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8" name="Freeform: Shape 22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29" name="Group 22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6" name="Straight Connector 155">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30" name="Rectangle 229">
            <a:extLst>
              <a:ext uri="{FF2B5EF4-FFF2-40B4-BE49-F238E27FC236}">
                <a16:creationId xmlns:a16="http://schemas.microsoft.com/office/drawing/2014/main" id="{57B73489-D0E4-4C8B-884B-43A00CCD3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1" name="Rectangle 23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2" name="Right Triangle 2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 23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3" name="Straight Connector 19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31EAB16-EDA6-DE66-504E-C5AFD1EE2402}"/>
              </a:ext>
            </a:extLst>
          </p:cNvPr>
          <p:cNvSpPr txBox="1"/>
          <p:nvPr/>
        </p:nvSpPr>
        <p:spPr>
          <a:xfrm>
            <a:off x="280299" y="-147540"/>
            <a:ext cx="4952999" cy="22476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rgbClr val="FFFFFF"/>
                </a:solidFill>
                <a:latin typeface="+mj-lt"/>
                <a:ea typeface="+mj-ea"/>
                <a:cs typeface="+mj-cs"/>
              </a:rPr>
              <a:t>Objective: Analyze the factors affecting Housing Affordability in Melbourne </a:t>
            </a:r>
          </a:p>
        </p:txBody>
      </p:sp>
      <p:sp>
        <p:nvSpPr>
          <p:cNvPr id="3" name="TextBox 2">
            <a:extLst>
              <a:ext uri="{FF2B5EF4-FFF2-40B4-BE49-F238E27FC236}">
                <a16:creationId xmlns:a16="http://schemas.microsoft.com/office/drawing/2014/main" id="{63A57CB4-7C2E-B176-EBE6-4B944AF180BB}"/>
              </a:ext>
            </a:extLst>
          </p:cNvPr>
          <p:cNvSpPr txBox="1"/>
          <p:nvPr/>
        </p:nvSpPr>
        <p:spPr>
          <a:xfrm>
            <a:off x="614332" y="2301657"/>
            <a:ext cx="6358030" cy="3488374"/>
          </a:xfrm>
          <a:prstGeom prst="rect">
            <a:avLst/>
          </a:prstGeom>
        </p:spPr>
        <p:txBody>
          <a:bodyPr vert="horz" lIns="91440" tIns="45720" rIns="91440" bIns="45720" rtlCol="0">
            <a:normAutofit/>
          </a:bodyPr>
          <a:lstStyle/>
          <a:p>
            <a:pPr>
              <a:lnSpc>
                <a:spcPct val="110000"/>
              </a:lnSpc>
              <a:spcAft>
                <a:spcPts val="600"/>
              </a:spcAft>
              <a:buClr>
                <a:schemeClr val="bg1"/>
              </a:buClr>
              <a:buSzPct val="75000"/>
            </a:pPr>
            <a:r>
              <a:rPr lang="en-US" b="1" dirty="0">
                <a:solidFill>
                  <a:srgbClr val="FFFFFF"/>
                </a:solidFill>
              </a:rPr>
              <a:t>Components Contributing to Housing Affordability :</a:t>
            </a:r>
          </a:p>
          <a:p>
            <a:pPr>
              <a:lnSpc>
                <a:spcPct val="110000"/>
              </a:lnSpc>
              <a:spcAft>
                <a:spcPts val="600"/>
              </a:spcAft>
              <a:buClr>
                <a:schemeClr val="bg1"/>
              </a:buClr>
              <a:buSzPct val="75000"/>
            </a:pPr>
            <a:endParaRPr lang="en-US" b="1" dirty="0">
              <a:solidFill>
                <a:srgbClr val="FFFFFF"/>
              </a:solidFill>
            </a:endParaRP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Population-Presenter _ Hansen</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Inflation/Interest Rates-Presenter _ Mark</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School Ranking-Presenter_ Rakhi</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Salary- Presenter _Aria</a:t>
            </a:r>
          </a:p>
          <a:p>
            <a:pPr marL="285750" indent="-285750">
              <a:lnSpc>
                <a:spcPct val="110000"/>
              </a:lnSpc>
              <a:spcAft>
                <a:spcPts val="600"/>
              </a:spcAft>
              <a:buClr>
                <a:schemeClr val="bg1"/>
              </a:buClr>
              <a:buSzPct val="75000"/>
              <a:buFont typeface="Arial" panose="020B0604020202020204" pitchFamily="34" charset="0"/>
              <a:buChar char="•"/>
            </a:pPr>
            <a:endParaRPr lang="en-US" b="1" dirty="0">
              <a:solidFill>
                <a:srgbClr val="FFFFFF"/>
              </a:solidFill>
            </a:endParaRPr>
          </a:p>
          <a:p>
            <a:pPr marL="228600" indent="-228600">
              <a:lnSpc>
                <a:spcPct val="110000"/>
              </a:lnSpc>
              <a:spcAft>
                <a:spcPts val="600"/>
              </a:spcAft>
              <a:buClr>
                <a:schemeClr val="bg1"/>
              </a:buClr>
              <a:buSzPct val="75000"/>
              <a:buFont typeface="+mj-lt"/>
              <a:buAutoNum type="arabicPeriod"/>
            </a:pPr>
            <a:endParaRPr lang="en-US" dirty="0">
              <a:solidFill>
                <a:srgbClr val="FFFFFF"/>
              </a:solidFill>
            </a:endParaRPr>
          </a:p>
        </p:txBody>
      </p:sp>
      <p:sp>
        <p:nvSpPr>
          <p:cNvPr id="223" name="Flowchart: Document 222">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Three darts on bullseye">
            <a:extLst>
              <a:ext uri="{FF2B5EF4-FFF2-40B4-BE49-F238E27FC236}">
                <a16:creationId xmlns:a16="http://schemas.microsoft.com/office/drawing/2014/main" id="{0499757D-3158-CBEC-2E6C-04C13813409D}"/>
              </a:ext>
            </a:extLst>
          </p:cNvPr>
          <p:cNvPicPr>
            <a:picLocks noChangeAspect="1"/>
          </p:cNvPicPr>
          <p:nvPr/>
        </p:nvPicPr>
        <p:blipFill rotWithShape="1">
          <a:blip r:embed="rId2"/>
          <a:srcRect l="16750" r="16751" b="1"/>
          <a:stretch/>
        </p:blipFill>
        <p:spPr>
          <a:xfrm>
            <a:off x="7201022" y="457200"/>
            <a:ext cx="4704466" cy="4704466"/>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3493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FE0C80-930D-E081-76B0-9A504D048388}"/>
              </a:ext>
            </a:extLst>
          </p:cNvPr>
          <p:cNvSpPr>
            <a:spLocks noGrp="1"/>
          </p:cNvSpPr>
          <p:nvPr>
            <p:ph type="title"/>
          </p:nvPr>
        </p:nvSpPr>
        <p:spPr/>
        <p:txBody>
          <a:bodyPr/>
          <a:lstStyle/>
          <a:p>
            <a:r>
              <a:rPr lang="en-AU" dirty="0"/>
              <a:t>Melbourne House Affordable or not?</a:t>
            </a:r>
          </a:p>
        </p:txBody>
      </p:sp>
      <p:sp>
        <p:nvSpPr>
          <p:cNvPr id="11" name="Content Placeholder 10">
            <a:extLst>
              <a:ext uri="{FF2B5EF4-FFF2-40B4-BE49-F238E27FC236}">
                <a16:creationId xmlns:a16="http://schemas.microsoft.com/office/drawing/2014/main" id="{1F244D09-3321-A77F-0F1E-973276269730}"/>
              </a:ext>
            </a:extLst>
          </p:cNvPr>
          <p:cNvSpPr>
            <a:spLocks noGrp="1"/>
          </p:cNvSpPr>
          <p:nvPr>
            <p:ph idx="1"/>
          </p:nvPr>
        </p:nvSpPr>
        <p:spPr/>
        <p:txBody>
          <a:bodyPr/>
          <a:lstStyle/>
          <a:p>
            <a:endParaRPr lang="en-AU" dirty="0"/>
          </a:p>
        </p:txBody>
      </p:sp>
      <p:pic>
        <p:nvPicPr>
          <p:cNvPr id="13" name="Picture 12">
            <a:extLst>
              <a:ext uri="{FF2B5EF4-FFF2-40B4-BE49-F238E27FC236}">
                <a16:creationId xmlns:a16="http://schemas.microsoft.com/office/drawing/2014/main" id="{BD3BD883-0EEF-2484-AA53-3A6CF29A157C}"/>
              </a:ext>
            </a:extLst>
          </p:cNvPr>
          <p:cNvPicPr>
            <a:picLocks noChangeAspect="1"/>
          </p:cNvPicPr>
          <p:nvPr/>
        </p:nvPicPr>
        <p:blipFill>
          <a:blip r:embed="rId3"/>
          <a:stretch>
            <a:fillRect/>
          </a:stretch>
        </p:blipFill>
        <p:spPr>
          <a:xfrm>
            <a:off x="457200" y="1720371"/>
            <a:ext cx="4537710" cy="4561846"/>
          </a:xfrm>
          <a:prstGeom prst="rect">
            <a:avLst/>
          </a:prstGeom>
        </p:spPr>
      </p:pic>
      <p:sp>
        <p:nvSpPr>
          <p:cNvPr id="14" name="TextBox 13">
            <a:extLst>
              <a:ext uri="{FF2B5EF4-FFF2-40B4-BE49-F238E27FC236}">
                <a16:creationId xmlns:a16="http://schemas.microsoft.com/office/drawing/2014/main" id="{CB509263-7838-F136-FA3A-31E02F8F6E0E}"/>
              </a:ext>
            </a:extLst>
          </p:cNvPr>
          <p:cNvSpPr txBox="1"/>
          <p:nvPr/>
        </p:nvSpPr>
        <p:spPr>
          <a:xfrm rot="16200000">
            <a:off x="7079236" y="-346299"/>
            <a:ext cx="1015663" cy="480551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Hose Price in 30 years: $ 2,407,814.09 Minimum deposit required: 240,781.40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Annual Salary in 30 years: $127,382.3</a:t>
            </a:r>
          </a:p>
        </p:txBody>
      </p:sp>
      <p:pic>
        <p:nvPicPr>
          <p:cNvPr id="7" name="Picture 6">
            <a:extLst>
              <a:ext uri="{FF2B5EF4-FFF2-40B4-BE49-F238E27FC236}">
                <a16:creationId xmlns:a16="http://schemas.microsoft.com/office/drawing/2014/main" id="{A7FFFBE9-EE6E-43CA-8092-D565D36564E9}"/>
              </a:ext>
            </a:extLst>
          </p:cNvPr>
          <p:cNvPicPr/>
          <p:nvPr/>
        </p:nvPicPr>
        <p:blipFill rotWithShape="1">
          <a:blip r:embed="rId4"/>
          <a:srcRect l="-368" t="14495" r="1315" b="7100"/>
          <a:stretch/>
        </p:blipFill>
        <p:spPr bwMode="auto">
          <a:xfrm>
            <a:off x="5317487" y="2669544"/>
            <a:ext cx="5676265" cy="3001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61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6" name="Rectangle 107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78" name="Group 1077">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42" name="Straight Connector 1041">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30" name="Picture 6" descr="Not just “THANK YOU” slide …. Not before the REAL ending | by Aravind  Gogineni | Sales World | Medium">
            <a:extLst>
              <a:ext uri="{FF2B5EF4-FFF2-40B4-BE49-F238E27FC236}">
                <a16:creationId xmlns:a16="http://schemas.microsoft.com/office/drawing/2014/main" id="{EDA738B7-DC8A-9CEE-221B-035DC18DE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 r="7809" b="-1"/>
          <a:stretch/>
        </p:blipFill>
        <p:spPr bwMode="auto">
          <a:xfrm>
            <a:off x="6340588" y="1649442"/>
            <a:ext cx="5460143" cy="300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04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house&#10;&#10;Description automatically generated">
            <a:extLst>
              <a:ext uri="{FF2B5EF4-FFF2-40B4-BE49-F238E27FC236}">
                <a16:creationId xmlns:a16="http://schemas.microsoft.com/office/drawing/2014/main" id="{AEAA0435-71B8-CB9F-AAF3-00E707F0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0" y="3227832"/>
            <a:ext cx="6172200" cy="2912744"/>
          </a:xfrm>
          <a:prstGeom prst="rect">
            <a:avLst/>
          </a:prstGeom>
        </p:spPr>
      </p:pic>
      <p:sp>
        <p:nvSpPr>
          <p:cNvPr id="6" name="TextBox 5">
            <a:extLst>
              <a:ext uri="{FF2B5EF4-FFF2-40B4-BE49-F238E27FC236}">
                <a16:creationId xmlns:a16="http://schemas.microsoft.com/office/drawing/2014/main" id="{F5B85458-E57B-0291-DB36-B2024BAFA2F7}"/>
              </a:ext>
            </a:extLst>
          </p:cNvPr>
          <p:cNvSpPr txBox="1"/>
          <p:nvPr/>
        </p:nvSpPr>
        <p:spPr>
          <a:xfrm>
            <a:off x="219456" y="270505"/>
            <a:ext cx="11804904" cy="2031325"/>
          </a:xfrm>
          <a:prstGeom prst="rect">
            <a:avLst/>
          </a:prstGeom>
          <a:noFill/>
        </p:spPr>
        <p:txBody>
          <a:bodyPr wrap="square" rtlCol="0">
            <a:spAutoFit/>
          </a:bodyPr>
          <a:lstStyle/>
          <a:p>
            <a:r>
              <a:rPr lang="en-AU" dirty="0"/>
              <a:t>We have decided to concentrate on house prices in the whole of Melbourne.</a:t>
            </a:r>
          </a:p>
          <a:p>
            <a:r>
              <a:rPr lang="en-AU" dirty="0"/>
              <a:t>As per Aria’s Analysis on the Price changes in house prices in Melbourne, there is a clear upward trend as the years go on.</a:t>
            </a:r>
          </a:p>
          <a:p>
            <a:r>
              <a:rPr lang="en-AU" dirty="0"/>
              <a:t>This is an average of the price changes of Melbourne as a whole.</a:t>
            </a:r>
          </a:p>
          <a:p>
            <a:endParaRPr lang="en-AU" dirty="0"/>
          </a:p>
          <a:p>
            <a:endParaRPr lang="en-AU" dirty="0"/>
          </a:p>
          <a:p>
            <a:endParaRPr lang="en-AU" dirty="0"/>
          </a:p>
        </p:txBody>
      </p:sp>
      <p:sp>
        <p:nvSpPr>
          <p:cNvPr id="8" name="TextBox 7">
            <a:extLst>
              <a:ext uri="{FF2B5EF4-FFF2-40B4-BE49-F238E27FC236}">
                <a16:creationId xmlns:a16="http://schemas.microsoft.com/office/drawing/2014/main" id="{6E81D9B3-FE88-850D-7768-D87C07CD2DC4}"/>
              </a:ext>
            </a:extLst>
          </p:cNvPr>
          <p:cNvSpPr txBox="1"/>
          <p:nvPr/>
        </p:nvSpPr>
        <p:spPr>
          <a:xfrm>
            <a:off x="1110996" y="6218163"/>
            <a:ext cx="10561320" cy="369332"/>
          </a:xfrm>
          <a:prstGeom prst="rect">
            <a:avLst/>
          </a:prstGeom>
          <a:noFill/>
        </p:spPr>
        <p:txBody>
          <a:bodyPr wrap="square" rtlCol="0">
            <a:spAutoFit/>
          </a:bodyPr>
          <a:lstStyle/>
          <a:p>
            <a:r>
              <a:rPr lang="en-US" dirty="0"/>
              <a:t>https://www.land.vic.gov.au/valuations/resources-and-reports/property-sales-statistics</a:t>
            </a:r>
            <a:endParaRPr lang="en-AU" dirty="0"/>
          </a:p>
        </p:txBody>
      </p:sp>
    </p:spTree>
    <p:extLst>
      <p:ext uri="{BB962C8B-B14F-4D97-AF65-F5344CB8AC3E}">
        <p14:creationId xmlns:p14="http://schemas.microsoft.com/office/powerpoint/2010/main" val="251738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BB432-FAB5-F3EE-7A86-98F9752EA86D}"/>
              </a:ext>
            </a:extLst>
          </p:cNvPr>
          <p:cNvSpPr txBox="1"/>
          <p:nvPr/>
        </p:nvSpPr>
        <p:spPr>
          <a:xfrm>
            <a:off x="2487168" y="557784"/>
            <a:ext cx="7086600" cy="584775"/>
          </a:xfrm>
          <a:prstGeom prst="rect">
            <a:avLst/>
          </a:prstGeom>
          <a:noFill/>
        </p:spPr>
        <p:txBody>
          <a:bodyPr wrap="square" rtlCol="0">
            <a:spAutoFit/>
          </a:bodyPr>
          <a:lstStyle/>
          <a:p>
            <a:pPr algn="ctr"/>
            <a:r>
              <a:rPr lang="en-AU" sz="3200" dirty="0"/>
              <a:t>Population – Presenter Hansen</a:t>
            </a:r>
          </a:p>
        </p:txBody>
      </p:sp>
      <p:pic>
        <p:nvPicPr>
          <p:cNvPr id="6" name="Picture 5" descr="A crowd of people walking down a street&#10;&#10;Description automatically generated">
            <a:extLst>
              <a:ext uri="{FF2B5EF4-FFF2-40B4-BE49-F238E27FC236}">
                <a16:creationId xmlns:a16="http://schemas.microsoft.com/office/drawing/2014/main" id="{D1715E95-4C86-4853-7DF5-0C7D25E9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29" y="1298448"/>
            <a:ext cx="4680445" cy="2549652"/>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A9514576-C632-903C-EA49-997E8FEF0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1" y="1298449"/>
            <a:ext cx="4752973" cy="2549651"/>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F64A7118-4148-62FC-941A-4F9CA4537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28" y="4003989"/>
            <a:ext cx="4680445" cy="2683004"/>
          </a:xfrm>
          <a:prstGeom prst="rect">
            <a:avLst/>
          </a:prstGeom>
        </p:spPr>
      </p:pic>
      <p:pic>
        <p:nvPicPr>
          <p:cNvPr id="17" name="Picture 16">
            <a:extLst>
              <a:ext uri="{FF2B5EF4-FFF2-40B4-BE49-F238E27FC236}">
                <a16:creationId xmlns:a16="http://schemas.microsoft.com/office/drawing/2014/main" id="{2DDDB5C8-7D20-7ACC-5817-EA32AF49A67C}"/>
              </a:ext>
            </a:extLst>
          </p:cNvPr>
          <p:cNvPicPr>
            <a:picLocks noChangeAspect="1"/>
          </p:cNvPicPr>
          <p:nvPr/>
        </p:nvPicPr>
        <p:blipFill>
          <a:blip r:embed="rId5"/>
          <a:stretch>
            <a:fillRect/>
          </a:stretch>
        </p:blipFill>
        <p:spPr>
          <a:xfrm>
            <a:off x="6610351" y="4003989"/>
            <a:ext cx="4752972" cy="2683004"/>
          </a:xfrm>
          <a:prstGeom prst="rect">
            <a:avLst/>
          </a:prstGeom>
        </p:spPr>
      </p:pic>
    </p:spTree>
    <p:extLst>
      <p:ext uri="{BB962C8B-B14F-4D97-AF65-F5344CB8AC3E}">
        <p14:creationId xmlns:p14="http://schemas.microsoft.com/office/powerpoint/2010/main" val="5622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9F6E3-5801-5CCE-C7B7-15DF2B6258E1}"/>
              </a:ext>
            </a:extLst>
          </p:cNvPr>
          <p:cNvSpPr txBox="1"/>
          <p:nvPr/>
        </p:nvSpPr>
        <p:spPr>
          <a:xfrm>
            <a:off x="907162" y="3569053"/>
            <a:ext cx="9930384" cy="3877985"/>
          </a:xfrm>
          <a:prstGeom prst="rect">
            <a:avLst/>
          </a:prstGeom>
          <a:noFill/>
        </p:spPr>
        <p:txBody>
          <a:bodyPr wrap="square" rtlCol="0">
            <a:spAutoFit/>
          </a:bodyPr>
          <a:lstStyle/>
          <a:p>
            <a:pPr algn="ctr"/>
            <a:r>
              <a:rPr lang="en-AU" b="1" u="sng" dirty="0"/>
              <a:t>Analysis of Population growth as a factor to rising Housing Prices</a:t>
            </a:r>
          </a:p>
          <a:p>
            <a:pPr algn="ctr"/>
            <a:endParaRPr lang="en-AU" b="1" u="sng" dirty="0"/>
          </a:p>
          <a:p>
            <a:pPr algn="ctr"/>
            <a:r>
              <a:rPr lang="en-AU" dirty="0"/>
              <a:t>The first factor we are going to attend to is the growth of population vs the price of housing.</a:t>
            </a:r>
          </a:p>
          <a:p>
            <a:r>
              <a:rPr lang="en-AU" sz="1600" dirty="0"/>
              <a:t>Melbourne’s population growth stems from overseas migration, interstate relocation and natural growth.</a:t>
            </a:r>
          </a:p>
          <a:p>
            <a:r>
              <a:rPr lang="en-AU" sz="1600" dirty="0"/>
              <a:t>As population grows, the demand for housing grows which in turn increases the price of housing.</a:t>
            </a:r>
          </a:p>
          <a:p>
            <a:r>
              <a:rPr lang="en-US" sz="1600" b="0" i="0" dirty="0">
                <a:solidFill>
                  <a:srgbClr val="1D1C1D"/>
                </a:solidFill>
                <a:effectLst/>
              </a:rPr>
              <a:t>The high Pearson correlation coefficient indicates that as the estimated population in Victoria increases, Melbourne housing prices also increase. This suggests a strong relationship between population growth and housing prices.</a:t>
            </a:r>
            <a:br>
              <a:rPr lang="en-US" sz="1600" dirty="0"/>
            </a:br>
            <a:r>
              <a:rPr lang="en-US" sz="1600" b="0" i="0" dirty="0">
                <a:solidFill>
                  <a:srgbClr val="1D1C1D"/>
                </a:solidFill>
                <a:effectLst/>
              </a:rPr>
              <a:t>The very low P-values from both the correlation test and the t-test indicate that these findings are highly unlikely to be due to random chance. This gives us confidence that the observed relationship between population and housing prices is real and significant.</a:t>
            </a:r>
            <a:endParaRPr lang="en-AU" sz="1600" dirty="0"/>
          </a:p>
          <a:p>
            <a:endParaRPr lang="en-AU" sz="1600" dirty="0"/>
          </a:p>
          <a:p>
            <a:endParaRPr lang="en-AU" sz="1600" dirty="0"/>
          </a:p>
          <a:p>
            <a:endParaRPr lang="en-AU" sz="1600" b="1" u="sng" dirty="0"/>
          </a:p>
          <a:p>
            <a:endParaRPr lang="en-AU" sz="1600" b="1" u="sng" dirty="0"/>
          </a:p>
        </p:txBody>
      </p:sp>
      <p:pic>
        <p:nvPicPr>
          <p:cNvPr id="10" name="Picture 9" descr="A graph showing a number of people in the housing market&#10;&#10;Description automatically generated">
            <a:extLst>
              <a:ext uri="{FF2B5EF4-FFF2-40B4-BE49-F238E27FC236}">
                <a16:creationId xmlns:a16="http://schemas.microsoft.com/office/drawing/2014/main" id="{A3B954C5-9572-854C-3ECA-9EF6B84F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98" y="288258"/>
            <a:ext cx="6033781" cy="3000689"/>
          </a:xfrm>
          <a:prstGeom prst="rect">
            <a:avLst/>
          </a:prstGeom>
        </p:spPr>
      </p:pic>
    </p:spTree>
    <p:extLst>
      <p:ext uri="{BB962C8B-B14F-4D97-AF65-F5344CB8AC3E}">
        <p14:creationId xmlns:p14="http://schemas.microsoft.com/office/powerpoint/2010/main" val="392559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showing the difference between population and the number of individuals&#10;&#10;Description automatically generated with medium confidence">
            <a:extLst>
              <a:ext uri="{FF2B5EF4-FFF2-40B4-BE49-F238E27FC236}">
                <a16:creationId xmlns:a16="http://schemas.microsoft.com/office/drawing/2014/main" id="{5E5A5E67-2500-F822-67BF-54849F3D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6668"/>
            <a:ext cx="5287418" cy="2499857"/>
          </a:xfrm>
          <a:prstGeom prst="rect">
            <a:avLst/>
          </a:prstGeom>
        </p:spPr>
      </p:pic>
      <p:sp>
        <p:nvSpPr>
          <p:cNvPr id="6" name="TextBox 5">
            <a:extLst>
              <a:ext uri="{FF2B5EF4-FFF2-40B4-BE49-F238E27FC236}">
                <a16:creationId xmlns:a16="http://schemas.microsoft.com/office/drawing/2014/main" id="{CE6E3E2C-EE62-550C-2B07-4C80E470B53C}"/>
              </a:ext>
            </a:extLst>
          </p:cNvPr>
          <p:cNvSpPr txBox="1"/>
          <p:nvPr/>
        </p:nvSpPr>
        <p:spPr>
          <a:xfrm>
            <a:off x="748946" y="3599396"/>
            <a:ext cx="10634472" cy="2031325"/>
          </a:xfrm>
          <a:prstGeom prst="rect">
            <a:avLst/>
          </a:prstGeom>
          <a:noFill/>
        </p:spPr>
        <p:txBody>
          <a:bodyPr wrap="square" rtlCol="0">
            <a:spAutoFit/>
          </a:bodyPr>
          <a:lstStyle/>
          <a:p>
            <a:r>
              <a:rPr lang="en-AU" dirty="0"/>
              <a:t>To support my analysis, I have added articles from several websites that have their own analysis of Population growth and Property Prices.</a:t>
            </a:r>
          </a:p>
          <a:p>
            <a:r>
              <a:rPr lang="en-AU" dirty="0"/>
              <a:t>In this article, they show that one of their crucial factors exacerbating the situation is that Australia’s population has been growing faster than the country’s housing supply with only 174,400 dwellings constructed in the 2022-23 financial year.</a:t>
            </a:r>
          </a:p>
          <a:p>
            <a:r>
              <a:rPr lang="en-AU" dirty="0"/>
              <a:t>This imbalance between demand and supply has been a key driver of escalating property prices.</a:t>
            </a:r>
          </a:p>
          <a:p>
            <a:endParaRPr lang="en-AU" dirty="0"/>
          </a:p>
        </p:txBody>
      </p:sp>
      <p:pic>
        <p:nvPicPr>
          <p:cNvPr id="8" name="Picture 7">
            <a:extLst>
              <a:ext uri="{FF2B5EF4-FFF2-40B4-BE49-F238E27FC236}">
                <a16:creationId xmlns:a16="http://schemas.microsoft.com/office/drawing/2014/main" id="{FBE596B5-62D3-BA3A-1A3D-5D1327910F2F}"/>
              </a:ext>
            </a:extLst>
          </p:cNvPr>
          <p:cNvPicPr>
            <a:picLocks noChangeAspect="1"/>
          </p:cNvPicPr>
          <p:nvPr/>
        </p:nvPicPr>
        <p:blipFill>
          <a:blip r:embed="rId3"/>
          <a:stretch>
            <a:fillRect/>
          </a:stretch>
        </p:blipFill>
        <p:spPr>
          <a:xfrm>
            <a:off x="1036570" y="164449"/>
            <a:ext cx="4755292" cy="2512076"/>
          </a:xfrm>
          <a:prstGeom prst="rect">
            <a:avLst/>
          </a:prstGeom>
        </p:spPr>
      </p:pic>
      <p:pic>
        <p:nvPicPr>
          <p:cNvPr id="9" name="Picture 8">
            <a:extLst>
              <a:ext uri="{FF2B5EF4-FFF2-40B4-BE49-F238E27FC236}">
                <a16:creationId xmlns:a16="http://schemas.microsoft.com/office/drawing/2014/main" id="{F0DE883F-2527-5930-157B-E9F2CB0F3CA5}"/>
              </a:ext>
            </a:extLst>
          </p:cNvPr>
          <p:cNvPicPr>
            <a:picLocks noChangeAspect="1"/>
          </p:cNvPicPr>
          <p:nvPr/>
        </p:nvPicPr>
        <p:blipFill>
          <a:blip r:embed="rId4"/>
          <a:stretch>
            <a:fillRect/>
          </a:stretch>
        </p:blipFill>
        <p:spPr>
          <a:xfrm>
            <a:off x="938578" y="176668"/>
            <a:ext cx="4290647" cy="2499857"/>
          </a:xfrm>
          <a:prstGeom prst="rect">
            <a:avLst/>
          </a:prstGeom>
        </p:spPr>
      </p:pic>
      <p:sp>
        <p:nvSpPr>
          <p:cNvPr id="10" name="TextBox 9">
            <a:extLst>
              <a:ext uri="{FF2B5EF4-FFF2-40B4-BE49-F238E27FC236}">
                <a16:creationId xmlns:a16="http://schemas.microsoft.com/office/drawing/2014/main" id="{8B54210C-637A-E28F-68B4-14CE70D10C0A}"/>
              </a:ext>
            </a:extLst>
          </p:cNvPr>
          <p:cNvSpPr txBox="1"/>
          <p:nvPr/>
        </p:nvSpPr>
        <p:spPr>
          <a:xfrm>
            <a:off x="1764792" y="2814795"/>
            <a:ext cx="9006840" cy="646331"/>
          </a:xfrm>
          <a:prstGeom prst="rect">
            <a:avLst/>
          </a:prstGeom>
          <a:noFill/>
        </p:spPr>
        <p:txBody>
          <a:bodyPr wrap="square" rtlCol="0">
            <a:spAutoFit/>
          </a:bodyPr>
          <a:lstStyle/>
          <a:p>
            <a:r>
              <a:rPr lang="en-AU" dirty="0"/>
              <a:t>https://www.macrobusiness.com.au/2023/11/australian-housing-supply-sinks-deeper-into-abyss/</a:t>
            </a:r>
          </a:p>
        </p:txBody>
      </p:sp>
    </p:spTree>
    <p:extLst>
      <p:ext uri="{BB962C8B-B14F-4D97-AF65-F5344CB8AC3E}">
        <p14:creationId xmlns:p14="http://schemas.microsoft.com/office/powerpoint/2010/main" val="88832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1C389-1134-B35D-E20A-332D93D9436E}"/>
              </a:ext>
            </a:extLst>
          </p:cNvPr>
          <p:cNvSpPr txBox="1"/>
          <p:nvPr/>
        </p:nvSpPr>
        <p:spPr>
          <a:xfrm>
            <a:off x="3340608" y="222081"/>
            <a:ext cx="4751832" cy="584775"/>
          </a:xfrm>
          <a:prstGeom prst="rect">
            <a:avLst/>
          </a:prstGeom>
          <a:noFill/>
        </p:spPr>
        <p:txBody>
          <a:bodyPr wrap="square" rtlCol="0">
            <a:spAutoFit/>
          </a:bodyPr>
          <a:lstStyle/>
          <a:p>
            <a:pPr algn="ctr"/>
            <a:r>
              <a:rPr lang="en-AU" sz="3200" b="1" dirty="0"/>
              <a:t>Sources for Hansen</a:t>
            </a:r>
          </a:p>
        </p:txBody>
      </p:sp>
      <p:sp>
        <p:nvSpPr>
          <p:cNvPr id="3" name="TextBox 2">
            <a:extLst>
              <a:ext uri="{FF2B5EF4-FFF2-40B4-BE49-F238E27FC236}">
                <a16:creationId xmlns:a16="http://schemas.microsoft.com/office/drawing/2014/main" id="{AA8C001F-4AA3-8665-8962-4C2341060E32}"/>
              </a:ext>
            </a:extLst>
          </p:cNvPr>
          <p:cNvSpPr txBox="1"/>
          <p:nvPr/>
        </p:nvSpPr>
        <p:spPr>
          <a:xfrm>
            <a:off x="1097280" y="2001752"/>
            <a:ext cx="9820656" cy="646331"/>
          </a:xfrm>
          <a:prstGeom prst="rect">
            <a:avLst/>
          </a:prstGeom>
          <a:noFill/>
        </p:spPr>
        <p:txBody>
          <a:bodyPr wrap="square" rtlCol="0">
            <a:spAutoFit/>
          </a:bodyPr>
          <a:lstStyle/>
          <a:p>
            <a:r>
              <a:rPr lang="en-AU" dirty="0"/>
              <a:t>https://www.apimagazine.com.au/news/article/astonishing-population-surge-to-push-property-prices-even-higher</a:t>
            </a:r>
          </a:p>
        </p:txBody>
      </p:sp>
      <p:sp>
        <p:nvSpPr>
          <p:cNvPr id="4" name="TextBox 3">
            <a:extLst>
              <a:ext uri="{FF2B5EF4-FFF2-40B4-BE49-F238E27FC236}">
                <a16:creationId xmlns:a16="http://schemas.microsoft.com/office/drawing/2014/main" id="{CEE83C0B-0C50-A8D6-4661-4DF6424769F0}"/>
              </a:ext>
            </a:extLst>
          </p:cNvPr>
          <p:cNvSpPr txBox="1"/>
          <p:nvPr/>
        </p:nvSpPr>
        <p:spPr>
          <a:xfrm>
            <a:off x="1106424" y="2828835"/>
            <a:ext cx="9006840" cy="1200329"/>
          </a:xfrm>
          <a:prstGeom prst="rect">
            <a:avLst/>
          </a:prstGeom>
          <a:noFill/>
        </p:spPr>
        <p:txBody>
          <a:bodyPr wrap="square" rtlCol="0">
            <a:spAutoFit/>
          </a:bodyPr>
          <a:lstStyle/>
          <a:p>
            <a:r>
              <a:rPr lang="en-AU" dirty="0"/>
              <a:t>https://www.afr.com/property/residential/why-melbourne-s-housing-crisis-will-get-worse-before-its-gets-better-20240429-p5fn9h#:~:text=The%20report%20found%20that%20while,)%2C%20according%20to%20the%20UDIA.</a:t>
            </a:r>
          </a:p>
        </p:txBody>
      </p:sp>
      <p:sp>
        <p:nvSpPr>
          <p:cNvPr id="5" name="TextBox 4">
            <a:extLst>
              <a:ext uri="{FF2B5EF4-FFF2-40B4-BE49-F238E27FC236}">
                <a16:creationId xmlns:a16="http://schemas.microsoft.com/office/drawing/2014/main" id="{8D884268-4CF5-98A3-3F0F-B1C31A3C38D0}"/>
              </a:ext>
            </a:extLst>
          </p:cNvPr>
          <p:cNvSpPr txBox="1"/>
          <p:nvPr/>
        </p:nvSpPr>
        <p:spPr>
          <a:xfrm>
            <a:off x="1106424" y="4117211"/>
            <a:ext cx="9015984" cy="646331"/>
          </a:xfrm>
          <a:prstGeom prst="rect">
            <a:avLst/>
          </a:prstGeom>
          <a:noFill/>
        </p:spPr>
        <p:txBody>
          <a:bodyPr wrap="square" rtlCol="0">
            <a:spAutoFit/>
          </a:bodyPr>
          <a:lstStyle/>
          <a:p>
            <a:r>
              <a:rPr lang="en-AU" dirty="0"/>
              <a:t>https://mccrindle.com.au/article/topic/demographics/exploring-the-link-between-population-growth-and-property-prices/</a:t>
            </a:r>
          </a:p>
        </p:txBody>
      </p:sp>
      <p:sp>
        <p:nvSpPr>
          <p:cNvPr id="8" name="TextBox 7">
            <a:extLst>
              <a:ext uri="{FF2B5EF4-FFF2-40B4-BE49-F238E27FC236}">
                <a16:creationId xmlns:a16="http://schemas.microsoft.com/office/drawing/2014/main" id="{D6DAF7CF-955C-377C-A5CF-091FD5DA4348}"/>
              </a:ext>
            </a:extLst>
          </p:cNvPr>
          <p:cNvSpPr txBox="1"/>
          <p:nvPr/>
        </p:nvSpPr>
        <p:spPr>
          <a:xfrm>
            <a:off x="1106424" y="897670"/>
            <a:ext cx="8915400" cy="923330"/>
          </a:xfrm>
          <a:prstGeom prst="rect">
            <a:avLst/>
          </a:prstGeom>
          <a:noFill/>
        </p:spPr>
        <p:txBody>
          <a:bodyPr wrap="square" rtlCol="0">
            <a:spAutoFit/>
          </a:bodyPr>
          <a:lstStyle/>
          <a:p>
            <a:r>
              <a:rPr lang="fr-FR" dirty="0"/>
              <a:t>Victoria Population Link</a:t>
            </a:r>
          </a:p>
          <a:p>
            <a:r>
              <a:rPr lang="fr-FR" dirty="0"/>
              <a:t>https://www.abs.gov.au/statistics/people/population/national-state-and-territory-population/latest-release</a:t>
            </a:r>
            <a:endParaRPr lang="en-AU" dirty="0"/>
          </a:p>
        </p:txBody>
      </p:sp>
      <p:sp>
        <p:nvSpPr>
          <p:cNvPr id="12" name="TextBox 11">
            <a:extLst>
              <a:ext uri="{FF2B5EF4-FFF2-40B4-BE49-F238E27FC236}">
                <a16:creationId xmlns:a16="http://schemas.microsoft.com/office/drawing/2014/main" id="{12DAD321-7A29-BE89-0621-C79CE5A9D303}"/>
              </a:ext>
            </a:extLst>
          </p:cNvPr>
          <p:cNvSpPr txBox="1"/>
          <p:nvPr/>
        </p:nvSpPr>
        <p:spPr>
          <a:xfrm>
            <a:off x="1097280" y="4851961"/>
            <a:ext cx="9006840" cy="646331"/>
          </a:xfrm>
          <a:prstGeom prst="rect">
            <a:avLst/>
          </a:prstGeom>
          <a:noFill/>
        </p:spPr>
        <p:txBody>
          <a:bodyPr wrap="square" rtlCol="0">
            <a:spAutoFit/>
          </a:bodyPr>
          <a:lstStyle/>
          <a:p>
            <a:r>
              <a:rPr lang="en-AU" dirty="0"/>
              <a:t>https://shorefinancial.com.au/how-australias-fast-population-growth-is-affecting-property-prices-and-rents/</a:t>
            </a:r>
          </a:p>
        </p:txBody>
      </p:sp>
    </p:spTree>
    <p:extLst>
      <p:ext uri="{BB962C8B-B14F-4D97-AF65-F5344CB8AC3E}">
        <p14:creationId xmlns:p14="http://schemas.microsoft.com/office/powerpoint/2010/main" val="337409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6092" y="1320800"/>
            <a:ext cx="5154153" cy="1920240"/>
          </a:xfrm>
          <a:prstGeom prst="rect">
            <a:avLst/>
          </a:prstGeom>
        </p:spPr>
      </p:pic>
      <p:pic>
        <p:nvPicPr>
          <p:cNvPr id="5" name="Picture 4"/>
          <p:cNvPicPr>
            <a:picLocks noChangeAspect="1"/>
          </p:cNvPicPr>
          <p:nvPr/>
        </p:nvPicPr>
        <p:blipFill>
          <a:blip r:embed="rId3"/>
          <a:stretch>
            <a:fillRect/>
          </a:stretch>
        </p:blipFill>
        <p:spPr>
          <a:xfrm>
            <a:off x="3463828" y="3799203"/>
            <a:ext cx="5264343" cy="2003556"/>
          </a:xfrm>
          <a:prstGeom prst="rect">
            <a:avLst/>
          </a:prstGeom>
        </p:spPr>
      </p:pic>
      <p:pic>
        <p:nvPicPr>
          <p:cNvPr id="7" name="Picture 6"/>
          <p:cNvPicPr>
            <a:picLocks noChangeAspect="1"/>
          </p:cNvPicPr>
          <p:nvPr/>
        </p:nvPicPr>
        <p:blipFill>
          <a:blip r:embed="rId4"/>
          <a:stretch>
            <a:fillRect/>
          </a:stretch>
        </p:blipFill>
        <p:spPr>
          <a:xfrm>
            <a:off x="5955348" y="1320800"/>
            <a:ext cx="5750560" cy="1920240"/>
          </a:xfrm>
          <a:prstGeom prst="rect">
            <a:avLst/>
          </a:prstGeom>
        </p:spPr>
      </p:pic>
      <p:sp>
        <p:nvSpPr>
          <p:cNvPr id="10" name="TextBox 9">
            <a:extLst>
              <a:ext uri="{FF2B5EF4-FFF2-40B4-BE49-F238E27FC236}">
                <a16:creationId xmlns:a16="http://schemas.microsoft.com/office/drawing/2014/main" id="{C79EBE30-EE93-F970-B0E0-4BA67660BCED}"/>
              </a:ext>
            </a:extLst>
          </p:cNvPr>
          <p:cNvSpPr txBox="1"/>
          <p:nvPr/>
        </p:nvSpPr>
        <p:spPr>
          <a:xfrm>
            <a:off x="3118263" y="357974"/>
            <a:ext cx="6116320" cy="404663"/>
          </a:xfrm>
          <a:prstGeom prst="rect">
            <a:avLst/>
          </a:prstGeom>
          <a:noFill/>
        </p:spPr>
        <p:txBody>
          <a:bodyPr wrap="square">
            <a:spAutoFit/>
          </a:bodyPr>
          <a:lstStyle/>
          <a:p>
            <a:pPr algn="ctr">
              <a:lnSpc>
                <a:spcPct val="110000"/>
              </a:lnSpc>
              <a:spcAft>
                <a:spcPts val="600"/>
              </a:spcAft>
              <a:buClr>
                <a:schemeClr val="bg1"/>
              </a:buClr>
              <a:buSzPct val="75000"/>
            </a:pPr>
            <a:r>
              <a:rPr lang="en-US" sz="2000" b="1" dirty="0">
                <a:solidFill>
                  <a:srgbClr val="FFFFFF"/>
                </a:solidFill>
                <a:latin typeface="Arial" panose="020B0604020202020204" pitchFamily="34" charset="0"/>
                <a:cs typeface="Arial" panose="020B0604020202020204" pitchFamily="34" charset="0"/>
              </a:rPr>
              <a:t>Inflation/Interest Rates-Presenter Mark</a:t>
            </a:r>
          </a:p>
        </p:txBody>
      </p:sp>
    </p:spTree>
    <p:extLst>
      <p:ext uri="{BB962C8B-B14F-4D97-AF65-F5344CB8AC3E}">
        <p14:creationId xmlns:p14="http://schemas.microsoft.com/office/powerpoint/2010/main" val="422184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7288" y="2066544"/>
            <a:ext cx="9866312" cy="4720336"/>
          </a:xfrm>
        </p:spPr>
        <p:txBody>
          <a:bodyPr>
            <a:noAutofit/>
          </a:bodyPr>
          <a:lstStyle/>
          <a:p>
            <a:pPr algn="just"/>
            <a:r>
              <a:rPr lang="en-AU" sz="1000" b="1" dirty="0">
                <a:latin typeface="Arial" panose="020B0604020202020204" pitchFamily="34" charset="0"/>
                <a:cs typeface="Arial" panose="020B0604020202020204" pitchFamily="34" charset="0"/>
              </a:rPr>
              <a:t>Analysis of Melbourne's Housing Crisis: Rising Costs (Inflation), and Interest Rates and Household Debt to Income (2013-2023)</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recent string of construction company collapses in Melbourne has exacerbated the housing crisis by reducing supply and increasing building costs, which have surpassed the Consumer Price Index (CPI). Additionally, high interest rates are making home purchases more difficult and putting pressure on rental properties.</a:t>
            </a:r>
          </a:p>
          <a:p>
            <a:pPr algn="just"/>
            <a:r>
              <a:rPr lang="en-AU" sz="1000" dirty="0">
                <a:latin typeface="Arial" panose="020B0604020202020204" pitchFamily="34" charset="0"/>
                <a:cs typeface="Arial" panose="020B0604020202020204" pitchFamily="34" charset="0"/>
              </a:rPr>
              <a:t>This analysis examines these factors within the context of Melbourne from 2013 to 2023, utilizing a dataset that includes detailed information on house prices, interest rates, and inflation. The study involves data cleaning, exploration, analysis, and visualization to uncover trends and relationships.</a:t>
            </a:r>
          </a:p>
          <a:p>
            <a:pPr algn="just"/>
            <a:r>
              <a:rPr lang="en-AU" sz="1000" b="1" dirty="0">
                <a:latin typeface="Arial" panose="020B0604020202020204" pitchFamily="34" charset="0"/>
                <a:cs typeface="Arial" panose="020B0604020202020204" pitchFamily="34" charset="0"/>
              </a:rPr>
              <a:t>Housing Prices and Interest Rates Analysis</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first analysis focuses on identifying the relationship between interest rates and median house prices across Melbourne suburbs from 2013 to 2023. Given the positive skewness of the data (average skewness of 2), it is clear that house prices are heavily influenced by a few high-value properties. Out of the 791 locations, only 61 location are lower than the median house price and the rest is above. Hence the average house data is chosen to reflect the current housing market price.</a:t>
            </a:r>
          </a:p>
          <a:p>
            <a:pPr algn="just"/>
            <a:r>
              <a:rPr lang="en-AU" sz="1000" dirty="0">
                <a:latin typeface="Arial" panose="020B0604020202020204" pitchFamily="34" charset="0"/>
                <a:cs typeface="Arial" panose="020B0604020202020204" pitchFamily="34" charset="0"/>
              </a:rPr>
              <a:t>From 2019 to 2023, there are over 30 categories of interest rates (e.g., fixed, variable, investor) provided by the Reserve Bank of Australia (RBA). Historically, these rates do not differ significantly from each other. For instance, the standard variable rate for CBA is 7.14%, compared to a fixed rate of 6.59%. Due to the difficulty in categorizing specific interest rate buckets, we use the average interest rate for a fair assessment. The data, collected at specific dates, represents an average of variable and fixed rates sourced from RBA websites due to data unavailability.</a:t>
            </a:r>
          </a:p>
          <a:p>
            <a:pPr algn="just"/>
            <a:r>
              <a:rPr lang="en-AU" sz="1000" b="1" dirty="0">
                <a:latin typeface="Arial" panose="020B0604020202020204" pitchFamily="34" charset="0"/>
                <a:cs typeface="Arial" panose="020B0604020202020204" pitchFamily="34" charset="0"/>
              </a:rPr>
              <a:t>Statistical Analysis</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statistical analysis, particularly focusing on the p-value, shows that the p-value is nearly zero. This indicates a very low probability that the observed differences between interest rates and house prices happened by chance. Consequently, there is strong evidence to reject the null hypothesis, confirming a statistically significant difference between the means of the two datasets.</a:t>
            </a:r>
            <a:r>
              <a:rPr lang="en-AU" sz="1000" b="1" dirty="0">
                <a:latin typeface="Arial" panose="020B0604020202020204" pitchFamily="34" charset="0"/>
                <a:cs typeface="Arial" panose="020B0604020202020204" pitchFamily="34" charset="0"/>
              </a:rPr>
              <a:t> Conclusion</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analysis concludes that high interest rates contribute significantly to the rise in house prices. This relationship, combined with the impact of collapsing construction companies and rising building costs, underscores the complexity of Melbourne's housing crisis. Addressing these issues requires a multifaceted approach, considering both financial and structural factors influencing the housing market.. </a:t>
            </a:r>
            <a:r>
              <a:rPr lang="en-GB" sz="1000" dirty="0">
                <a:latin typeface="Arial" panose="020B0604020202020204" pitchFamily="34" charset="0"/>
                <a:cs typeface="Arial" panose="020B0604020202020204" pitchFamily="34" charset="0"/>
              </a:rPr>
              <a:t>Out of the 791 locations, only 61 location and lower than the median house price and the rest is above. Hence the average house data is chosen to reflect the current housing market price</a:t>
            </a:r>
            <a:endParaRPr lang="en-AU" sz="1000" dirty="0">
              <a:latin typeface="Arial" panose="020B0604020202020204" pitchFamily="34" charset="0"/>
              <a:cs typeface="Arial" panose="020B0604020202020204" pitchFamily="34" charset="0"/>
            </a:endParaRPr>
          </a:p>
          <a:p>
            <a:pPr algn="just"/>
            <a:endParaRPr lang="en-AU" sz="1000" dirty="0"/>
          </a:p>
          <a:p>
            <a:pPr algn="just"/>
            <a:endParaRPr lang="en-AU" sz="1000" dirty="0"/>
          </a:p>
        </p:txBody>
      </p:sp>
      <p:pic>
        <p:nvPicPr>
          <p:cNvPr id="4" name="Picture 3"/>
          <p:cNvPicPr>
            <a:picLocks noChangeAspect="1"/>
          </p:cNvPicPr>
          <p:nvPr/>
        </p:nvPicPr>
        <p:blipFill>
          <a:blip r:embed="rId2"/>
          <a:stretch>
            <a:fillRect/>
          </a:stretch>
        </p:blipFill>
        <p:spPr>
          <a:xfrm>
            <a:off x="1250156" y="319594"/>
            <a:ext cx="4274344" cy="1605537"/>
          </a:xfrm>
          <a:prstGeom prst="rect">
            <a:avLst/>
          </a:prstGeom>
        </p:spPr>
      </p:pic>
    </p:spTree>
    <p:extLst>
      <p:ext uri="{BB962C8B-B14F-4D97-AF65-F5344CB8AC3E}">
        <p14:creationId xmlns:p14="http://schemas.microsoft.com/office/powerpoint/2010/main" val="3760514123"/>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244</TotalTime>
  <Words>2997</Words>
  <Application>Microsoft Office PowerPoint</Application>
  <PresentationFormat>Widescreen</PresentationFormat>
  <Paragraphs>182</Paragraphs>
  <Slides>21</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Abadi</vt:lpstr>
      <vt:lpstr>Aptos</vt:lpstr>
      <vt:lpstr>Arial</vt:lpstr>
      <vt:lpstr>Arial Unicode MS</vt:lpstr>
      <vt:lpstr>Avenir Next LT Pro</vt:lpstr>
      <vt:lpstr>Calibri</vt:lpstr>
      <vt:lpstr>Helvetica Neue</vt:lpstr>
      <vt:lpstr>inherit</vt:lpstr>
      <vt:lpstr>Posterama</vt:lpstr>
      <vt:lpstr>Segoe UI</vt:lpstr>
      <vt:lpstr>system-ui</vt:lpstr>
      <vt:lpstr>Times New Roman</vt:lpstr>
      <vt:lpstr>VIC</vt:lpstr>
      <vt:lpstr>WordVisiCarriageReturn_MSFontService</vt:lpstr>
      <vt:lpstr>SineVTI</vt:lpstr>
      <vt:lpstr>Housing Affordability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Household debt to income</vt:lpstr>
      <vt:lpstr>There is hope</vt:lpstr>
      <vt:lpstr>Impact of School Rank on Melbourne House Prices Presenter-Rakhi</vt:lpstr>
      <vt:lpstr>PowerPoint Presentation</vt:lpstr>
      <vt:lpstr>PowerPoint Presentation</vt:lpstr>
      <vt:lpstr>Summary</vt:lpstr>
      <vt:lpstr>PowerPoint Presentation</vt:lpstr>
      <vt:lpstr>Melbourne Housing Market heat or not</vt:lpstr>
      <vt:lpstr>Salary VS Price</vt:lpstr>
      <vt:lpstr>Melbourne House Affordable or not?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Rakhi Singh</dc:creator>
  <cp:lastModifiedBy>Rakhi Singh</cp:lastModifiedBy>
  <cp:revision>3</cp:revision>
  <dcterms:created xsi:type="dcterms:W3CDTF">2024-07-10T10:49:29Z</dcterms:created>
  <dcterms:modified xsi:type="dcterms:W3CDTF">2024-07-11T08:20:08Z</dcterms:modified>
</cp:coreProperties>
</file>